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5" r:id="rId2"/>
  </p:sldMasterIdLst>
  <p:notesMasterIdLst>
    <p:notesMasterId r:id="rId133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57" d="100"/>
          <a:sy n="57" d="100"/>
        </p:scale>
        <p:origin x="102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26" Type="http://schemas.openxmlformats.org/officeDocument/2006/relationships/slide" Target="slides/slide124.xml"/><Relationship Id="rId13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slide" Target="slides/slide114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13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715F57-085C-4749-9A27-A432A285A4CB}" type="datetimeFigureOut">
              <a:rPr lang="ko-KR" altLang="en-US" smtClean="0"/>
              <a:t>2021-07-25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472FF0-77EA-46BB-A7A5-D8D2D45EB1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802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슬라이드 이미지 개체 틀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슬라이드 노트 개체 틀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32772" name="슬라이드 번호 개체 틀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BD4716E4-A2FA-4CE4-B053-D85AAB81FD0D}" type="slidenum">
              <a:rPr lang="ko-KR" altLang="en-US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0484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7A368C63-4BA7-466F-B815-DFA62FE0DEE2}" type="slidenum">
              <a:rPr lang="ko-KR" altLang="en-US"/>
              <a:pPr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578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09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16D4E059-D590-4931-B1EA-A844469F2BDB}" type="slidenum">
              <a:rPr lang="ko-KR" altLang="en-US"/>
              <a:pPr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57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301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1BD58243-41B4-4E81-B894-7030F4771B5C}" type="slidenum">
              <a:rPr lang="ko-KR" altLang="en-US"/>
              <a:pPr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0187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506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5E2EE9B6-8AE5-496E-99D1-E1400A8FD890}" type="slidenum">
              <a:rPr lang="ko-KR" altLang="en-US"/>
              <a:pPr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654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710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3067849-2A06-4AB0-B961-353A23A994E9}" type="slidenum">
              <a:rPr lang="ko-KR" altLang="en-US"/>
              <a:pPr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5848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915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413A9ACD-5DF8-44E6-B460-A5C9200EA11D}" type="slidenum">
              <a:rPr lang="ko-KR" altLang="en-US"/>
              <a:pPr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939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5120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86A70378-2148-4A48-9D40-12F3BC904E50}" type="slidenum">
              <a:rPr lang="ko-KR" altLang="en-US"/>
              <a:pPr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4401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5325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D74E4A1B-3286-4F96-A0C2-89E5628C1D24}" type="slidenum">
              <a:rPr lang="ko-KR" altLang="en-US"/>
              <a:pPr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358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553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5AC44560-1011-4889-95C8-C5AEB53D3742}" type="slidenum">
              <a:rPr lang="ko-KR" altLang="en-US"/>
              <a:pPr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0763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5734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881F032C-4E65-4184-AFC6-3F47D1D8D89A}" type="slidenum">
              <a:rPr lang="ko-KR" altLang="en-US"/>
              <a:pPr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21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225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5E80D10F-68F3-4E0C-8F97-AF310E1945CA}" type="slidenum">
              <a:rPr lang="ko-KR" altLang="en-US"/>
              <a:pPr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6818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5939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EE7BEE44-1690-46BA-B830-C26E478325DC}" type="slidenum">
              <a:rPr lang="ko-KR" altLang="en-US"/>
              <a:pPr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8336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6144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2EC55D2-19A5-4712-B6AC-57A07B969EFF}" type="slidenum">
              <a:rPr lang="ko-KR" altLang="en-US"/>
              <a:pPr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8354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6349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D15EF2C1-63B6-4BB1-8593-3EA7F59683D0}" type="slidenum">
              <a:rPr lang="ko-KR" altLang="en-US"/>
              <a:pPr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7882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655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8B8B89D-5BFB-4F50-BC54-AE8B73AF8EAA}" type="slidenum">
              <a:rPr lang="ko-KR" altLang="en-US"/>
              <a:pPr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3085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675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1A550AA7-F04F-4116-88A1-8DC1E906BE9D}" type="slidenum">
              <a:rPr lang="ko-KR" altLang="en-US"/>
              <a:pPr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2811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6963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58128F78-6A8A-41C8-957B-64CEA2A1F061}" type="slidenum">
              <a:rPr lang="ko-KR" altLang="en-US"/>
              <a:pPr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5866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7168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9DFDDA72-946B-4864-AAE4-2BA591364FE6}" type="slidenum">
              <a:rPr lang="ko-KR" altLang="en-US"/>
              <a:pPr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2305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737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5552C2F1-F14A-4187-B0BC-23F4C2F1FF58}" type="slidenum">
              <a:rPr lang="ko-KR" altLang="en-US"/>
              <a:pPr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9742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757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70F4CBB7-270C-4233-803E-B72FC5B02EB8}" type="slidenum">
              <a:rPr lang="ko-KR" altLang="en-US"/>
              <a:pPr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5043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778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71190AD8-B082-4ADC-A198-DBB476F12704}" type="slidenum">
              <a:rPr lang="ko-KR" altLang="en-US"/>
              <a:pPr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023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F9C6894-0DFD-4D5B-9671-D49E2EF7F3DC}" type="slidenum">
              <a:rPr lang="ko-KR" altLang="en-US"/>
              <a:pPr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7484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7987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43737E2F-4EA3-459D-9B20-85904B8BB6B9}" type="slidenum">
              <a:rPr lang="ko-KR" altLang="en-US"/>
              <a:pPr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9030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8192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CC05F805-0F3A-476F-9C57-A67B24EDF8BF}" type="slidenum">
              <a:rPr lang="ko-KR" altLang="en-US"/>
              <a:pPr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3021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8397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B8746693-34F2-4A89-BA1E-4DE66356C525}" type="slidenum">
              <a:rPr lang="ko-KR" altLang="en-US"/>
              <a:pPr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1570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8602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197DE221-83E3-40AC-A613-CD9691A477BE}" type="slidenum">
              <a:rPr lang="ko-KR" altLang="en-US"/>
              <a:pPr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0610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8806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19DA58D4-5A08-4BD6-9BEC-1895B8D2B1B5}" type="slidenum">
              <a:rPr lang="ko-KR" altLang="en-US"/>
              <a:pPr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984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901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EAD15B6A-8C27-4800-8C2F-09FB8053BAB9}" type="slidenum">
              <a:rPr lang="ko-KR" altLang="en-US"/>
              <a:pPr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0006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921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85E94279-F1A9-40D8-B4B9-310738215B49}" type="slidenum">
              <a:rPr lang="ko-KR" altLang="en-US"/>
              <a:pPr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4259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9421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8B41A613-6B04-47FC-ABE3-1F62C4F9B6AD}" type="slidenum">
              <a:rPr lang="ko-KR" altLang="en-US"/>
              <a:pPr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007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9D7533CA-FBCF-4B97-B73C-8815D94948C4}" type="slidenum">
              <a:rPr lang="ko-KR" altLang="en-US"/>
              <a:pPr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132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2867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CA5FF8C8-9EDE-46A2-A05F-99C317ED0952}" type="slidenum">
              <a:rPr lang="ko-KR" altLang="en-US"/>
              <a:pPr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372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3072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77C6378C-08E7-4A3B-A2E9-1FF057EA5FF4}" type="slidenum">
              <a:rPr lang="ko-KR" altLang="en-US"/>
              <a:pPr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038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3277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EDEDA0A-CB96-4D68-A7D4-11B637787574}" type="slidenum">
              <a:rPr lang="ko-KR" altLang="en-US"/>
              <a:pPr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665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3482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B99031A-97CD-45BC-9BE7-6614138729CE}" type="slidenum">
              <a:rPr lang="ko-KR" altLang="en-US"/>
              <a:pPr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802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3686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E25850A0-03A0-45E5-86A5-86EF845A9CD6}" type="slidenum">
              <a:rPr lang="ko-KR" altLang="en-US"/>
              <a:pPr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662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785" y="282575"/>
            <a:ext cx="2880783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981325"/>
            <a:ext cx="9347200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 userDrawn="1"/>
        </p:nvSpPr>
        <p:spPr>
          <a:xfrm>
            <a:off x="0" y="4854576"/>
            <a:ext cx="12192000" cy="2003425"/>
          </a:xfrm>
          <a:prstGeom prst="rect">
            <a:avLst/>
          </a:prstGeom>
          <a:solidFill>
            <a:srgbClr val="E4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/>
          </a:p>
        </p:txBody>
      </p:sp>
      <p:pic>
        <p:nvPicPr>
          <p:cNvPr id="6" name="그림 9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1" y="365125"/>
            <a:ext cx="1545167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421813" y="5265122"/>
            <a:ext cx="10972800" cy="1332230"/>
          </a:xfrm>
          <a:ln>
            <a:noFill/>
          </a:ln>
        </p:spPr>
        <p:txBody>
          <a:bodyPr/>
          <a:lstStyle>
            <a:lvl1pPr algn="l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3638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1094318" y="4100513"/>
            <a:ext cx="9897533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200" dirty="0" err="1">
                <a:ea typeface="맑은 고딕" pitchFamily="50" charset="-127"/>
              </a:rPr>
              <a:t>한빛아카데미</a:t>
            </a:r>
            <a:r>
              <a:rPr kumimoji="0" lang="ko-KR" altLang="en-US" sz="1200" dirty="0">
                <a:ea typeface="맑은 고딕" pitchFamily="50" charset="-127"/>
              </a:rPr>
              <a:t>㈜에 있습니다</a:t>
            </a:r>
            <a:r>
              <a:rPr kumimoji="0" lang="en-US" altLang="ko-KR" sz="1200" dirty="0">
                <a:ea typeface="맑은 고딕" pitchFamily="50" charset="-127"/>
              </a:rPr>
              <a:t>.</a:t>
            </a:r>
            <a:r>
              <a:rPr kumimoji="0" lang="ko-KR" altLang="en-US" sz="12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2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조에 의거하여 처벌을 받을 수 있습니다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</p:txBody>
      </p:sp>
      <p:sp>
        <p:nvSpPr>
          <p:cNvPr id="3" name="모서리가 둥근 직사각형 5"/>
          <p:cNvSpPr/>
          <p:nvPr userDrawn="1"/>
        </p:nvSpPr>
        <p:spPr>
          <a:xfrm>
            <a:off x="425451" y="404814"/>
            <a:ext cx="11330516" cy="6048375"/>
          </a:xfrm>
          <a:prstGeom prst="roundRect">
            <a:avLst>
              <a:gd name="adj" fmla="val 16310"/>
            </a:avLst>
          </a:prstGeom>
          <a:noFill/>
          <a:ln w="38100">
            <a:solidFill>
              <a:srgbClr val="E4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pic>
        <p:nvPicPr>
          <p:cNvPr id="4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01" y="2205038"/>
            <a:ext cx="9599084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17029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5"/>
          <p:cNvSpPr/>
          <p:nvPr userDrawn="1"/>
        </p:nvSpPr>
        <p:spPr>
          <a:xfrm>
            <a:off x="425451" y="404814"/>
            <a:ext cx="11330516" cy="6048375"/>
          </a:xfrm>
          <a:prstGeom prst="roundRect">
            <a:avLst>
              <a:gd name="adj" fmla="val 16310"/>
            </a:avLst>
          </a:prstGeom>
          <a:noFill/>
          <a:ln w="38100">
            <a:solidFill>
              <a:srgbClr val="E4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4" name="TextBox 9"/>
          <p:cNvSpPr txBox="1"/>
          <p:nvPr userDrawn="1"/>
        </p:nvSpPr>
        <p:spPr>
          <a:xfrm>
            <a:off x="1193867" y="762423"/>
            <a:ext cx="5447596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1193867" y="1844824"/>
            <a:ext cx="9877359" cy="4104456"/>
          </a:xfrm>
        </p:spPr>
        <p:txBody>
          <a:bodyPr/>
          <a:lstStyle>
            <a:lvl1pPr marL="0" indent="0">
              <a:lnSpc>
                <a:spcPct val="150000"/>
              </a:lnSpc>
              <a:buFont typeface="+mj-lt"/>
              <a:buNone/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328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5"/>
          <p:cNvSpPr/>
          <p:nvPr userDrawn="1"/>
        </p:nvSpPr>
        <p:spPr>
          <a:xfrm>
            <a:off x="425451" y="404814"/>
            <a:ext cx="11330516" cy="6048375"/>
          </a:xfrm>
          <a:prstGeom prst="roundRect">
            <a:avLst>
              <a:gd name="adj" fmla="val 16310"/>
            </a:avLst>
          </a:prstGeom>
          <a:noFill/>
          <a:ln w="38100">
            <a:solidFill>
              <a:srgbClr val="E4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sp>
        <p:nvSpPr>
          <p:cNvPr id="4" name="TextBox 9"/>
          <p:cNvSpPr txBox="1"/>
          <p:nvPr userDrawn="1"/>
        </p:nvSpPr>
        <p:spPr>
          <a:xfrm>
            <a:off x="1193867" y="762423"/>
            <a:ext cx="5447596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1193867" y="1844824"/>
            <a:ext cx="9877359" cy="4104456"/>
          </a:xfrm>
        </p:spPr>
        <p:txBody>
          <a:bodyPr/>
          <a:lstStyle>
            <a:lvl1pPr marL="0" indent="0">
              <a:lnSpc>
                <a:spcPct val="150000"/>
              </a:lnSpc>
              <a:buFont typeface="+mj-lt"/>
              <a:buNone/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69761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 userDrawn="1"/>
        </p:nvCxnSpPr>
        <p:spPr>
          <a:xfrm>
            <a:off x="0" y="831850"/>
            <a:ext cx="12192000" cy="0"/>
          </a:xfrm>
          <a:prstGeom prst="line">
            <a:avLst/>
          </a:prstGeom>
          <a:ln w="76200">
            <a:solidFill>
              <a:srgbClr val="E4B90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433" y="104244"/>
            <a:ext cx="10081120" cy="548680"/>
          </a:xfrm>
        </p:spPr>
        <p:txBody>
          <a:bodyPr/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394627" y="1010777"/>
            <a:ext cx="11522207" cy="5472608"/>
          </a:xfrm>
        </p:spPr>
        <p:txBody>
          <a:bodyPr/>
          <a:lstStyle>
            <a:lvl1pPr marL="266700" indent="-2667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lnSpc>
                <a:spcPct val="100000"/>
              </a:lnSpc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1800"/>
            </a:lvl2pPr>
            <a:lvl3pPr marL="628650" indent="-180975">
              <a:lnSpc>
                <a:spcPct val="100000"/>
              </a:lnSpc>
              <a:spcAft>
                <a:spcPts val="300"/>
              </a:spcAft>
              <a:buClr>
                <a:schemeClr val="tx1"/>
              </a:buClr>
              <a:defRPr sz="1600"/>
            </a:lvl3pPr>
            <a:lvl4pPr marL="809625" indent="-180975">
              <a:lnSpc>
                <a:spcPct val="100000"/>
              </a:lnSpc>
              <a:spcAft>
                <a:spcPts val="300"/>
              </a:spcAft>
              <a:buSzPct val="96000"/>
              <a:defRPr sz="1100"/>
            </a:lvl4pPr>
            <a:lvl5pPr marL="990600" indent="-180975">
              <a:lnSpc>
                <a:spcPct val="100000"/>
              </a:lnSpc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슬라이드 번호 개체 틀 9"/>
          <p:cNvSpPr>
            <a:spLocks noGrp="1"/>
          </p:cNvSpPr>
          <p:nvPr>
            <p:ph type="sldNum" sz="quarter" idx="10"/>
          </p:nvPr>
        </p:nvSpPr>
        <p:spPr>
          <a:xfrm>
            <a:off x="10801351" y="6503988"/>
            <a:ext cx="1115483" cy="354012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Page </a:t>
            </a:r>
            <a:fld id="{682190D5-0A44-406E-B91D-ADAE13B23A9F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781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3"/>
          <p:cNvSpPr txBox="1">
            <a:spLocks/>
          </p:cNvSpPr>
          <p:nvPr userDrawn="1"/>
        </p:nvSpPr>
        <p:spPr bwMode="auto">
          <a:xfrm>
            <a:off x="431800" y="5500688"/>
            <a:ext cx="3928533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defRPr/>
            </a:pPr>
            <a:r>
              <a:rPr lang="ko-KR" altLang="en-US" sz="2000" b="1" dirty="0">
                <a:solidFill>
                  <a:schemeClr val="tx1"/>
                </a:solidFill>
                <a:latin typeface="+mj-ea"/>
              </a:rPr>
              <a:t>감사합니다</a:t>
            </a:r>
            <a:r>
              <a:rPr lang="en-US" altLang="ko-KR" sz="2000" b="1" dirty="0">
                <a:solidFill>
                  <a:schemeClr val="tx1"/>
                </a:solidFill>
                <a:latin typeface="+mj-ea"/>
              </a:rPr>
              <a:t>.</a:t>
            </a:r>
            <a:endParaRPr lang="ko-KR" altLang="en-US" sz="20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3" name="직사각형 10"/>
          <p:cNvSpPr/>
          <p:nvPr userDrawn="1"/>
        </p:nvSpPr>
        <p:spPr>
          <a:xfrm>
            <a:off x="21167" y="6092825"/>
            <a:ext cx="12143317" cy="69850"/>
          </a:xfrm>
          <a:prstGeom prst="rect">
            <a:avLst/>
          </a:prstGeom>
          <a:solidFill>
            <a:srgbClr val="E4B902"/>
          </a:solidFill>
          <a:ln>
            <a:solidFill>
              <a:srgbClr val="E4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/>
          </a:p>
        </p:txBody>
      </p:sp>
      <p:pic>
        <p:nvPicPr>
          <p:cNvPr id="4" name="그림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1" y="360364"/>
            <a:ext cx="1054100" cy="13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785" y="282575"/>
            <a:ext cx="2880783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84" y="3708400"/>
            <a:ext cx="9345083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5454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anose="020B0503020000020004" pitchFamily="50" charset="-127"/>
              </a:defRPr>
            </a:lvl1pPr>
          </a:lstStyle>
          <a:p>
            <a:fld id="{23C598D9-A42F-475F-BF18-A4C0E5397F42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693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Blip>
          <a:blip r:embed="rId8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6.jpe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8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0.jpe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0.jpe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1.jpe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7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6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7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7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2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r>
              <a:rPr lang="en-US" altLang="ko-KR" dirty="0" smtClean="0"/>
              <a:t>14,15</a:t>
            </a:r>
            <a:r>
              <a:rPr lang="ko-KR" altLang="en-US" dirty="0" smtClean="0"/>
              <a:t>일차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400" dirty="0" smtClean="0"/>
              <a:t>빅데이터 분석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465107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02. </a:t>
            </a:r>
            <a:r>
              <a:rPr lang="ko-KR" altLang="en-US" smtClean="0"/>
              <a:t>빅데이터의 활용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1819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빅데이터의 역할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미래 사회의 특성은 불확실성</a:t>
            </a:r>
            <a:r>
              <a:rPr lang="en-US" altLang="ko-KR" dirty="0"/>
              <a:t>, </a:t>
            </a:r>
            <a:r>
              <a:rPr lang="ko-KR" altLang="en-US" dirty="0"/>
              <a:t>리스크</a:t>
            </a:r>
            <a:r>
              <a:rPr lang="en-US" altLang="ko-KR" dirty="0"/>
              <a:t>, </a:t>
            </a:r>
            <a:r>
              <a:rPr lang="ko-KR" altLang="en-US" dirty="0"/>
              <a:t>스마트</a:t>
            </a:r>
            <a:r>
              <a:rPr lang="en-US" altLang="ko-KR" dirty="0"/>
              <a:t>, </a:t>
            </a:r>
            <a:r>
              <a:rPr lang="ko-KR" altLang="en-US" dirty="0"/>
              <a:t>융합으로 대변됨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빅데이터를 활용해 여러 가지 가능성에 대한 시나리오 시뮬레이션을 하면 불확실한 상황 변화에 유연하게 대처 가능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빅데이터에 기반한 정보 패턴 분석으로 리스크에 대응할 수 있음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개인화 및 지능화된 서비스를 제공하여 삶의 질을 향상시킴</a:t>
            </a:r>
          </a:p>
        </p:txBody>
      </p:sp>
      <p:pic>
        <p:nvPicPr>
          <p:cNvPr id="21508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189" y="2708276"/>
            <a:ext cx="5724525" cy="367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565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8"/>
            <a:ext cx="8597900" cy="547211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ko-KR" altLang="en-US" dirty="0"/>
              <a:t>데이터 탐색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r>
              <a:rPr lang="ko-KR" altLang="en-US" dirty="0"/>
              <a:t>함수를 사용해 기술 통계 구하기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lvl="2">
              <a:defRPr/>
            </a:pPr>
            <a:r>
              <a:rPr lang="en-US" altLang="ko-KR" sz="1200" dirty="0"/>
              <a:t>[01~04</a:t>
            </a:r>
            <a:r>
              <a:rPr lang="ko-KR" altLang="en-US" sz="1200" dirty="0"/>
              <a:t>행</a:t>
            </a:r>
            <a:r>
              <a:rPr lang="en-US" altLang="ko-KR" sz="1200" dirty="0"/>
              <a:t>]  </a:t>
            </a:r>
            <a:r>
              <a:rPr lang="ko-KR" altLang="en-US" sz="1200" dirty="0" err="1"/>
              <a:t>열이름</a:t>
            </a:r>
            <a:r>
              <a:rPr lang="ko-KR" altLang="en-US" sz="1200" dirty="0"/>
              <a:t> 정렬하기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01</a:t>
            </a:r>
            <a:r>
              <a:rPr lang="ko-KR" altLang="en-US" dirty="0"/>
              <a:t>행 열 이름에 공백이 있으면 밑줄로 바꾼 뒤 한 단어로 연결</a:t>
            </a:r>
            <a:r>
              <a:rPr lang="en-US" altLang="ko-KR" dirty="0"/>
              <a:t> </a:t>
            </a:r>
          </a:p>
          <a:p>
            <a:pPr lvl="3">
              <a:defRPr/>
            </a:pPr>
            <a:r>
              <a:rPr lang="en-US" altLang="ko-KR" dirty="0"/>
              <a:t>02</a:t>
            </a:r>
            <a:r>
              <a:rPr lang="ko-KR" altLang="en-US" dirty="0"/>
              <a:t>행 변경된 열 이름을 확인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03</a:t>
            </a:r>
            <a:r>
              <a:rPr lang="ko-KR" altLang="en-US" dirty="0"/>
              <a:t>행 </a:t>
            </a:r>
            <a:r>
              <a:rPr lang="en-US" altLang="ko-KR" dirty="0"/>
              <a:t>describe() </a:t>
            </a:r>
            <a:r>
              <a:rPr lang="ko-KR" altLang="en-US" dirty="0"/>
              <a:t>함수를 사용하여 속성별 개수</a:t>
            </a:r>
            <a:r>
              <a:rPr lang="en-US" altLang="ko-KR" dirty="0"/>
              <a:t>, 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표준편차</a:t>
            </a:r>
            <a:r>
              <a:rPr lang="en-US" altLang="ko-KR" dirty="0"/>
              <a:t>, </a:t>
            </a:r>
            <a:r>
              <a:rPr lang="ko-KR" altLang="en-US" dirty="0"/>
              <a:t>최소값</a:t>
            </a:r>
            <a:r>
              <a:rPr lang="en-US" altLang="ko-KR" dirty="0"/>
              <a:t>, </a:t>
            </a:r>
            <a:r>
              <a:rPr lang="ko-KR" altLang="en-US" dirty="0"/>
              <a:t>전체 데이터 백분율에 대한 </a:t>
            </a:r>
            <a:r>
              <a:rPr lang="en-US" altLang="ko-KR" dirty="0"/>
              <a:t>25</a:t>
            </a:r>
            <a:r>
              <a:rPr lang="ko-KR" altLang="en-US" dirty="0"/>
              <a:t>번째 백분위수</a:t>
            </a:r>
            <a:r>
              <a:rPr lang="en-US" altLang="ko-KR" dirty="0"/>
              <a:t>(25%), </a:t>
            </a:r>
          </a:p>
          <a:p>
            <a:pPr marL="628650" lvl="3" indent="0">
              <a:buNone/>
              <a:defRPr/>
            </a:pPr>
            <a:r>
              <a:rPr lang="en-US" altLang="ko-KR" dirty="0"/>
              <a:t>          </a:t>
            </a:r>
            <a:r>
              <a:rPr lang="ko-KR" altLang="en-US" dirty="0"/>
              <a:t>중앙값인 </a:t>
            </a:r>
            <a:r>
              <a:rPr lang="en-US" altLang="ko-KR" dirty="0"/>
              <a:t>50</a:t>
            </a:r>
            <a:r>
              <a:rPr lang="ko-KR" altLang="en-US" dirty="0"/>
              <a:t>번째 백분위수</a:t>
            </a:r>
            <a:r>
              <a:rPr lang="en-US" altLang="ko-KR" dirty="0"/>
              <a:t>(50%), 75</a:t>
            </a:r>
            <a:r>
              <a:rPr lang="ko-KR" altLang="en-US" dirty="0"/>
              <a:t>번째 백분위수</a:t>
            </a:r>
            <a:r>
              <a:rPr lang="en-US" altLang="ko-KR" dirty="0"/>
              <a:t>(75%) </a:t>
            </a:r>
            <a:r>
              <a:rPr lang="ko-KR" altLang="en-US" dirty="0"/>
              <a:t>그리고 </a:t>
            </a:r>
            <a:r>
              <a:rPr lang="en-US" altLang="ko-KR" dirty="0"/>
              <a:t>100</a:t>
            </a:r>
            <a:r>
              <a:rPr lang="ko-KR" altLang="en-US" dirty="0"/>
              <a:t>번째 </a:t>
            </a:r>
            <a:r>
              <a:rPr lang="ko-KR" altLang="en-US" dirty="0" err="1"/>
              <a:t>백분위수인</a:t>
            </a:r>
            <a:r>
              <a:rPr lang="ko-KR" altLang="en-US" dirty="0"/>
              <a:t> 최대값</a:t>
            </a:r>
            <a:r>
              <a:rPr lang="en-US" altLang="ko-KR" dirty="0"/>
              <a:t>max</a:t>
            </a:r>
            <a:r>
              <a:rPr lang="ko-KR" altLang="en-US" dirty="0"/>
              <a:t>을 출력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04</a:t>
            </a:r>
            <a:r>
              <a:rPr lang="ko-KR" altLang="en-US" dirty="0"/>
              <a:t>행 </a:t>
            </a:r>
            <a:r>
              <a:rPr lang="en-US" altLang="ko-KR" dirty="0" err="1"/>
              <a:t>wine.quality.unique</a:t>
            </a:r>
            <a:r>
              <a:rPr lang="en-US" altLang="ko-KR" dirty="0"/>
              <a:t>() </a:t>
            </a:r>
            <a:r>
              <a:rPr lang="ko-KR" altLang="en-US" dirty="0"/>
              <a:t>함수를 사용하여 </a:t>
            </a:r>
            <a:r>
              <a:rPr lang="en-US" altLang="ko-KR" dirty="0"/>
              <a:t>quality </a:t>
            </a:r>
            <a:r>
              <a:rPr lang="ko-KR" altLang="en-US" dirty="0"/>
              <a:t>속성값 중에서 유일한 값을 출력</a:t>
            </a:r>
            <a:endParaRPr lang="en-US" altLang="ko-KR" dirty="0"/>
          </a:p>
          <a:p>
            <a:pPr marL="628650" lvl="3" indent="0">
              <a:buNone/>
              <a:defRPr/>
            </a:pPr>
            <a:r>
              <a:rPr lang="en-US" altLang="ko-KR" dirty="0"/>
              <a:t>          </a:t>
            </a:r>
            <a:r>
              <a:rPr lang="ko-KR" altLang="en-US" dirty="0"/>
              <a:t>이를 통해 와인 품질 등급</a:t>
            </a:r>
            <a:r>
              <a:rPr lang="en-US" altLang="ko-KR" dirty="0"/>
              <a:t>quality</a:t>
            </a:r>
            <a:r>
              <a:rPr lang="ko-KR" altLang="en-US" dirty="0"/>
              <a:t>은 </a:t>
            </a:r>
            <a:r>
              <a:rPr lang="en-US" altLang="ko-KR" dirty="0"/>
              <a:t>3, 4, 5, 6, 7, 8, 9</a:t>
            </a:r>
            <a:r>
              <a:rPr lang="ko-KR" altLang="en-US" dirty="0"/>
              <a:t>의 </a:t>
            </a:r>
            <a:r>
              <a:rPr lang="en-US" altLang="ko-KR" dirty="0"/>
              <a:t>7</a:t>
            </a:r>
            <a:r>
              <a:rPr lang="ko-KR" altLang="en-US" dirty="0"/>
              <a:t>개 등급이 있다는 것을 알 수 있음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05</a:t>
            </a:r>
            <a:r>
              <a:rPr lang="ko-KR" altLang="en-US" dirty="0"/>
              <a:t>행 </a:t>
            </a:r>
            <a:r>
              <a:rPr lang="en-US" altLang="ko-KR" dirty="0" err="1"/>
              <a:t>quality.value_counts</a:t>
            </a:r>
            <a:r>
              <a:rPr lang="en-US" altLang="ko-KR" dirty="0"/>
              <a:t>() </a:t>
            </a:r>
            <a:r>
              <a:rPr lang="ko-KR" altLang="en-US" dirty="0"/>
              <a:t>함수는 </a:t>
            </a:r>
            <a:r>
              <a:rPr lang="en-US" altLang="ko-KR" dirty="0"/>
              <a:t>quality </a:t>
            </a:r>
            <a:r>
              <a:rPr lang="ko-KR" altLang="en-US" dirty="0"/>
              <a:t>속성값에 대한 빈도수를 보여줌</a:t>
            </a:r>
            <a:endParaRPr lang="en-US" altLang="ko-KR" dirty="0"/>
          </a:p>
          <a:p>
            <a:pPr marL="628650" lvl="3" indent="0">
              <a:buNone/>
              <a:defRPr/>
            </a:pPr>
            <a:r>
              <a:rPr lang="en-US" altLang="ko-KR" dirty="0"/>
              <a:t>           6</a:t>
            </a:r>
            <a:r>
              <a:rPr lang="ko-KR" altLang="en-US" dirty="0"/>
              <a:t>등급인 샘플이 </a:t>
            </a:r>
            <a:r>
              <a:rPr lang="en-US" altLang="ko-KR" dirty="0"/>
              <a:t>2,826</a:t>
            </a:r>
            <a:r>
              <a:rPr lang="ko-KR" altLang="en-US" dirty="0"/>
              <a:t>개로 가장 많고</a:t>
            </a:r>
            <a:r>
              <a:rPr lang="en-US" altLang="ko-KR" dirty="0"/>
              <a:t>, 9</a:t>
            </a:r>
            <a:r>
              <a:rPr lang="ko-KR" altLang="en-US" dirty="0"/>
              <a:t>등급인 샘플이 </a:t>
            </a:r>
            <a:r>
              <a:rPr lang="en-US" altLang="ko-KR" dirty="0"/>
              <a:t>5</a:t>
            </a:r>
            <a:r>
              <a:rPr lang="ko-KR" altLang="en-US" dirty="0"/>
              <a:t>개로 가장 적은 것을 알 수 있음</a:t>
            </a:r>
            <a:endParaRPr lang="en-US" altLang="ko-KR" dirty="0"/>
          </a:p>
        </p:txBody>
      </p:sp>
      <p:sp>
        <p:nvSpPr>
          <p:cNvPr id="31747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[</a:t>
            </a:r>
            <a:r>
              <a:rPr lang="ko-KR" altLang="en-US" smtClean="0"/>
              <a:t>기술 통계 분석 </a:t>
            </a:r>
            <a:r>
              <a:rPr lang="en-US" altLang="ko-KR" smtClean="0"/>
              <a:t>+ </a:t>
            </a:r>
            <a:r>
              <a:rPr lang="ko-KR" altLang="en-US" smtClean="0"/>
              <a:t>그래프</a:t>
            </a:r>
            <a:r>
              <a:rPr lang="en-US" altLang="ko-KR" smtClean="0"/>
              <a:t>] </a:t>
            </a:r>
            <a:r>
              <a:rPr lang="ko-KR" altLang="en-US" smtClean="0"/>
              <a:t>와인 품질 예측하기</a:t>
            </a:r>
          </a:p>
        </p:txBody>
      </p:sp>
      <p:sp>
        <p:nvSpPr>
          <p:cNvPr id="31748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grpSp>
        <p:nvGrpSpPr>
          <p:cNvPr id="31749" name="그룹 5"/>
          <p:cNvGrpSpPr>
            <a:grpSpLocks/>
          </p:cNvGrpSpPr>
          <p:nvPr/>
        </p:nvGrpSpPr>
        <p:grpSpPr bwMode="auto">
          <a:xfrm>
            <a:off x="2424114" y="1916113"/>
            <a:ext cx="5400675" cy="2449512"/>
            <a:chOff x="683568" y="2348879"/>
            <a:chExt cx="5400600" cy="4493246"/>
          </a:xfrm>
        </p:grpSpPr>
        <p:sp>
          <p:nvSpPr>
            <p:cNvPr id="7" name="직사각형 6"/>
            <p:cNvSpPr/>
            <p:nvPr/>
          </p:nvSpPr>
          <p:spPr>
            <a:xfrm>
              <a:off x="912165" y="2348879"/>
              <a:ext cx="4995793" cy="44932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751" name="내용 개체 틀 2"/>
            <p:cNvSpPr txBox="1">
              <a:spLocks/>
            </p:cNvSpPr>
            <p:nvPr/>
          </p:nvSpPr>
          <p:spPr bwMode="auto">
            <a:xfrm>
              <a:off x="683568" y="2348879"/>
              <a:ext cx="5400600" cy="4104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266700" indent="-266700" latinLnBrk="1">
                <a:spcBef>
                  <a:spcPct val="20000"/>
                </a:spcBef>
                <a:buFont typeface="Arial" panose="020B0604020202020204" pitchFamily="34" charset="0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2667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628650" indent="-180975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809625" indent="-180975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990600" indent="-180975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14478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19050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23622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28194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/>
                <a:t>04 &gt;&gt;&gt; sorted(wine.quality.unique())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[3, 4, 5, 6, 7, 8, 9]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/>
                <a:t>05 &gt;&gt;&gt; wine.quality.value_counts()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6     2836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5     2138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7     1079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4    </a:t>
              </a:r>
              <a:r>
                <a:rPr lang="en-US" altLang="ko-KR" sz="900">
                  <a:solidFill>
                    <a:srgbClr val="258BCD"/>
                  </a:solidFill>
                </a:rPr>
                <a:t>  </a:t>
              </a:r>
              <a:r>
                <a:rPr lang="en-US" altLang="ko-KR" sz="1000">
                  <a:solidFill>
                    <a:srgbClr val="258BCD"/>
                  </a:solidFill>
                </a:rPr>
                <a:t> 216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8    </a:t>
              </a:r>
              <a:r>
                <a:rPr lang="en-US" altLang="ko-KR" sz="900">
                  <a:solidFill>
                    <a:srgbClr val="258BCD"/>
                  </a:solidFill>
                </a:rPr>
                <a:t>   </a:t>
              </a:r>
              <a:r>
                <a:rPr lang="en-US" altLang="ko-KR" sz="1000">
                  <a:solidFill>
                    <a:srgbClr val="258BCD"/>
                  </a:solidFill>
                </a:rPr>
                <a:t>193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3        30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9         5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Name: quality, dtype: int64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9         5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Name: quality, dtype: int64</a:t>
              </a:r>
              <a:endParaRPr lang="es-ES" altLang="ko-KR" sz="1000">
                <a:solidFill>
                  <a:srgbClr val="258BC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929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8"/>
            <a:ext cx="859790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모델링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en-US" altLang="ko-KR" dirty="0"/>
              <a:t>describe() </a:t>
            </a:r>
            <a:r>
              <a:rPr lang="ko-KR" altLang="en-US" dirty="0"/>
              <a:t>함수로 그룹 비교하기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 dirty="0"/>
          </a:p>
          <a:p>
            <a:pPr lvl="3">
              <a:spcBef>
                <a:spcPts val="200"/>
              </a:spcBef>
              <a:spcAft>
                <a:spcPts val="200"/>
              </a:spcAft>
              <a:defRPr/>
            </a:pPr>
            <a:r>
              <a:rPr lang="en-US" altLang="ko-KR" dirty="0"/>
              <a:t>01</a:t>
            </a:r>
            <a:r>
              <a:rPr lang="ko-KR" altLang="en-US" dirty="0"/>
              <a:t>행 레드 와인과 화이트 와인을 구분하는 속성인 </a:t>
            </a:r>
            <a:r>
              <a:rPr lang="en-US" altLang="ko-KR" dirty="0"/>
              <a:t>type</a:t>
            </a:r>
            <a:r>
              <a:rPr lang="ko-KR" altLang="en-US" dirty="0"/>
              <a:t>을 기준으로 그룹을 나눈 뒤 그룹 안에서 </a:t>
            </a:r>
            <a:r>
              <a:rPr lang="en-US" altLang="ko-KR" dirty="0"/>
              <a:t>quality </a:t>
            </a:r>
            <a:r>
              <a:rPr lang="ko-KR" altLang="en-US" dirty="0"/>
              <a:t>속성을 기준으로</a:t>
            </a:r>
            <a:endParaRPr lang="en-US" altLang="ko-KR" dirty="0"/>
          </a:p>
          <a:p>
            <a:pPr marL="628650" lvl="3" indent="0">
              <a:spcBef>
                <a:spcPts val="200"/>
              </a:spcBef>
              <a:spcAft>
                <a:spcPts val="200"/>
              </a:spcAft>
              <a:buNone/>
              <a:defRPr/>
            </a:pPr>
            <a:r>
              <a:rPr lang="en-US" altLang="ko-KR" dirty="0"/>
              <a:t>          </a:t>
            </a:r>
            <a:r>
              <a:rPr lang="ko-KR" altLang="en-US" dirty="0"/>
              <a:t>기술 통계를 구함</a:t>
            </a:r>
            <a:endParaRPr lang="en-US" altLang="ko-KR" dirty="0"/>
          </a:p>
          <a:p>
            <a:pPr lvl="3">
              <a:spcBef>
                <a:spcPts val="200"/>
              </a:spcBef>
              <a:spcAft>
                <a:spcPts val="200"/>
              </a:spcAft>
              <a:defRPr/>
            </a:pPr>
            <a:r>
              <a:rPr lang="en-US" altLang="ko-KR" dirty="0"/>
              <a:t>02~04</a:t>
            </a:r>
            <a:r>
              <a:rPr lang="ko-KR" altLang="en-US" dirty="0"/>
              <a:t>행 기술 통계 전부를 구할 때는 </a:t>
            </a:r>
            <a:r>
              <a:rPr lang="en-US" altLang="ko-KR" dirty="0"/>
              <a:t>describe() </a:t>
            </a:r>
            <a:r>
              <a:rPr lang="ko-KR" altLang="en-US" dirty="0"/>
              <a:t>함수를 사용하지만 </a:t>
            </a:r>
            <a:r>
              <a:rPr lang="en-US" altLang="ko-KR" dirty="0"/>
              <a:t>mean() </a:t>
            </a:r>
            <a:r>
              <a:rPr lang="ko-KR" altLang="en-US" dirty="0"/>
              <a:t>함수로 평균만 구하거나 </a:t>
            </a:r>
            <a:r>
              <a:rPr lang="en-US" altLang="ko-KR" dirty="0" err="1"/>
              <a:t>std</a:t>
            </a:r>
            <a:r>
              <a:rPr lang="en-US" altLang="ko-KR" dirty="0"/>
              <a:t>() </a:t>
            </a:r>
            <a:r>
              <a:rPr lang="ko-KR" altLang="en-US" dirty="0"/>
              <a:t>함수로 </a:t>
            </a:r>
            <a:endParaRPr lang="en-US" altLang="ko-KR" dirty="0"/>
          </a:p>
          <a:p>
            <a:pPr marL="628650" lvl="3" indent="0">
              <a:spcBef>
                <a:spcPts val="200"/>
              </a:spcBef>
              <a:spcAft>
                <a:spcPts val="200"/>
              </a:spcAft>
              <a:buNone/>
              <a:defRPr/>
            </a:pPr>
            <a:r>
              <a:rPr lang="en-US" altLang="ko-KR" dirty="0"/>
              <a:t>                </a:t>
            </a:r>
            <a:r>
              <a:rPr lang="ko-KR" altLang="en-US" dirty="0"/>
              <a:t>표준편차만 따로 구할 수도 있음</a:t>
            </a:r>
            <a:r>
              <a:rPr lang="en-US" altLang="ko-KR" dirty="0"/>
              <a:t> </a:t>
            </a:r>
          </a:p>
          <a:p>
            <a:pPr marL="628650" lvl="3" indent="0">
              <a:spcBef>
                <a:spcPts val="200"/>
              </a:spcBef>
              <a:spcAft>
                <a:spcPts val="200"/>
              </a:spcAft>
              <a:buNone/>
              <a:defRPr/>
            </a:pPr>
            <a:r>
              <a:rPr lang="en-US" altLang="ko-KR" dirty="0"/>
              <a:t>                mean() </a:t>
            </a:r>
            <a:r>
              <a:rPr lang="ko-KR" altLang="en-US" dirty="0"/>
              <a:t>함수와 </a:t>
            </a:r>
            <a:r>
              <a:rPr lang="en-US" altLang="ko-KR" dirty="0" err="1"/>
              <a:t>std</a:t>
            </a:r>
            <a:r>
              <a:rPr lang="en-US" altLang="ko-KR" dirty="0"/>
              <a:t>() </a:t>
            </a:r>
            <a:r>
              <a:rPr lang="ko-KR" altLang="en-US" dirty="0"/>
              <a:t>함수를 묶어서 한 번에 사용하려면 </a:t>
            </a:r>
            <a:r>
              <a:rPr lang="en-US" altLang="ko-KR" dirty="0"/>
              <a:t>04</a:t>
            </a:r>
            <a:r>
              <a:rPr lang="ko-KR" altLang="en-US" dirty="0"/>
              <a:t>행과 같이 </a:t>
            </a:r>
            <a:r>
              <a:rPr lang="en-US" altLang="ko-KR" dirty="0" err="1"/>
              <a:t>agg</a:t>
            </a:r>
            <a:r>
              <a:rPr lang="en-US" altLang="ko-KR" dirty="0"/>
              <a:t>() </a:t>
            </a:r>
            <a:r>
              <a:rPr lang="ko-KR" altLang="en-US" dirty="0"/>
              <a:t>함수를 사용</a:t>
            </a: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2652714" y="1916114"/>
            <a:ext cx="4994275" cy="36734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796" name="내용 개체 틀 2"/>
          <p:cNvSpPr txBox="1">
            <a:spLocks/>
          </p:cNvSpPr>
          <p:nvPr/>
        </p:nvSpPr>
        <p:spPr bwMode="auto">
          <a:xfrm>
            <a:off x="2424114" y="1916114"/>
            <a:ext cx="5400675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/>
              <a:t>01 &gt;&gt;&gt; wine.groupby('type')['quality'].describe()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>
                <a:solidFill>
                  <a:srgbClr val="258BCD"/>
                </a:solidFill>
              </a:rPr>
              <a:t>               count      mean            std   min   25%   50%   75%   max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>
                <a:solidFill>
                  <a:srgbClr val="258BCD"/>
                </a:solidFill>
              </a:rPr>
              <a:t>    type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>
                <a:solidFill>
                  <a:srgbClr val="258BCD"/>
                </a:solidFill>
              </a:rPr>
              <a:t>    Red     1599.0    5.636023   0.807569  3.0    5.0     6.0    6.0     8.0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>
                <a:solidFill>
                  <a:srgbClr val="258BCD"/>
                </a:solidFill>
              </a:rPr>
              <a:t>    White  </a:t>
            </a:r>
            <a:r>
              <a:rPr lang="es-ES" altLang="ko-KR" sz="500">
                <a:solidFill>
                  <a:srgbClr val="258BCD"/>
                </a:solidFill>
              </a:rPr>
              <a:t> </a:t>
            </a:r>
            <a:r>
              <a:rPr lang="es-ES" altLang="ko-KR" sz="1000">
                <a:solidFill>
                  <a:srgbClr val="258BCD"/>
                </a:solidFill>
              </a:rPr>
              <a:t>4898.0    5.877909   0.885639  3.0    5.0     6.0    6.0     9.0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/>
              <a:t>02 &gt;&gt;&gt; wine.groupby('type')['quality'].mean()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>
                <a:solidFill>
                  <a:srgbClr val="258BCD"/>
                </a:solidFill>
              </a:rPr>
              <a:t>    type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>
                <a:solidFill>
                  <a:srgbClr val="258BCD"/>
                </a:solidFill>
              </a:rPr>
              <a:t>    red       </a:t>
            </a:r>
            <a:r>
              <a:rPr lang="es-ES" altLang="ko-KR" sz="700">
                <a:solidFill>
                  <a:srgbClr val="258BCD"/>
                </a:solidFill>
              </a:rPr>
              <a:t>  </a:t>
            </a:r>
            <a:r>
              <a:rPr lang="es-ES" altLang="ko-KR" sz="1000">
                <a:solidFill>
                  <a:srgbClr val="258BCD"/>
                </a:solidFill>
              </a:rPr>
              <a:t>5.636023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>
                <a:solidFill>
                  <a:srgbClr val="258BCD"/>
                </a:solidFill>
              </a:rPr>
              <a:t>    white    </a:t>
            </a:r>
            <a:r>
              <a:rPr lang="es-ES" altLang="ko-KR" sz="800">
                <a:solidFill>
                  <a:srgbClr val="258BCD"/>
                </a:solidFill>
              </a:rPr>
              <a:t>  </a:t>
            </a:r>
            <a:r>
              <a:rPr lang="es-ES" altLang="ko-KR" sz="1000">
                <a:solidFill>
                  <a:srgbClr val="258BCD"/>
                </a:solidFill>
              </a:rPr>
              <a:t>5.877909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>
                <a:solidFill>
                  <a:srgbClr val="258BCD"/>
                </a:solidFill>
              </a:rPr>
              <a:t>    Name: quality, dtype: float64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/>
              <a:t>03 &gt;&gt;&gt; wine.groupby('type')['quality'].std()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>
                <a:solidFill>
                  <a:srgbClr val="258BCD"/>
                </a:solidFill>
              </a:rPr>
              <a:t>    type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>
                <a:solidFill>
                  <a:srgbClr val="258BCD"/>
                </a:solidFill>
              </a:rPr>
              <a:t>    red      </a:t>
            </a:r>
            <a:r>
              <a:rPr lang="es-ES" altLang="ko-KR" sz="700">
                <a:solidFill>
                  <a:srgbClr val="258BCD"/>
                </a:solidFill>
              </a:rPr>
              <a:t>  </a:t>
            </a:r>
            <a:r>
              <a:rPr lang="es-ES" altLang="ko-KR" sz="1000">
                <a:solidFill>
                  <a:srgbClr val="258BCD"/>
                </a:solidFill>
              </a:rPr>
              <a:t> 0.807569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>
                <a:solidFill>
                  <a:srgbClr val="258BCD"/>
                </a:solidFill>
              </a:rPr>
              <a:t>    white </a:t>
            </a:r>
            <a:r>
              <a:rPr lang="es-ES" altLang="ko-KR" sz="800">
                <a:solidFill>
                  <a:srgbClr val="258BCD"/>
                </a:solidFill>
              </a:rPr>
              <a:t>     </a:t>
            </a:r>
            <a:r>
              <a:rPr lang="es-ES" altLang="ko-KR" sz="600">
                <a:solidFill>
                  <a:srgbClr val="258BCD"/>
                </a:solidFill>
              </a:rPr>
              <a:t> </a:t>
            </a:r>
            <a:r>
              <a:rPr lang="es-ES" altLang="ko-KR" sz="1000">
                <a:solidFill>
                  <a:srgbClr val="258BCD"/>
                </a:solidFill>
              </a:rPr>
              <a:t>0.885639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>
                <a:solidFill>
                  <a:srgbClr val="258BCD"/>
                </a:solidFill>
              </a:rPr>
              <a:t>    Name: quality, dtype: float64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/>
              <a:t>04 &gt;&gt;&gt; wine.groupby('type')['quality'].agg(['mean', 'std'])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>
                <a:solidFill>
                  <a:srgbClr val="258BCD"/>
                </a:solidFill>
              </a:rPr>
              <a:t>               </a:t>
            </a:r>
            <a:r>
              <a:rPr lang="en-US" altLang="ko-KR" sz="1000">
                <a:solidFill>
                  <a:srgbClr val="258BCD"/>
                </a:solidFill>
              </a:rPr>
              <a:t>mean           std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>
                <a:solidFill>
                  <a:srgbClr val="258BCD"/>
                </a:solidFill>
              </a:rPr>
              <a:t>    type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>
                <a:solidFill>
                  <a:srgbClr val="258BCD"/>
                </a:solidFill>
              </a:rPr>
              <a:t>    red</a:t>
            </a:r>
            <a:r>
              <a:rPr lang="es-ES" altLang="ko-KR" sz="1000">
                <a:solidFill>
                  <a:srgbClr val="258BCD"/>
                </a:solidFill>
              </a:rPr>
              <a:t>     </a:t>
            </a:r>
            <a:r>
              <a:rPr lang="en-US" altLang="ko-KR" sz="1000">
                <a:solidFill>
                  <a:srgbClr val="258BCD"/>
                </a:solidFill>
              </a:rPr>
              <a:t>5.636023     0.807569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>
                <a:solidFill>
                  <a:srgbClr val="258BCD"/>
                </a:solidFill>
              </a:rPr>
              <a:t>    white  5.877909     0.885639</a:t>
            </a:r>
            <a:endParaRPr lang="es-ES" altLang="ko-KR" sz="1000">
              <a:solidFill>
                <a:srgbClr val="258BCD"/>
              </a:solidFill>
            </a:endParaRPr>
          </a:p>
        </p:txBody>
      </p:sp>
      <p:sp>
        <p:nvSpPr>
          <p:cNvPr id="33797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[</a:t>
            </a:r>
            <a:r>
              <a:rPr lang="ko-KR" altLang="en-US" smtClean="0"/>
              <a:t>기술 통계 분석 </a:t>
            </a:r>
            <a:r>
              <a:rPr lang="en-US" altLang="ko-KR" smtClean="0"/>
              <a:t>+ </a:t>
            </a:r>
            <a:r>
              <a:rPr lang="ko-KR" altLang="en-US" smtClean="0"/>
              <a:t>그래프</a:t>
            </a:r>
            <a:r>
              <a:rPr lang="en-US" altLang="ko-KR" smtClean="0"/>
              <a:t>] </a:t>
            </a:r>
            <a:r>
              <a:rPr lang="ko-KR" altLang="en-US" smtClean="0"/>
              <a:t>와인 품질 예측하기</a:t>
            </a:r>
          </a:p>
        </p:txBody>
      </p:sp>
      <p:sp>
        <p:nvSpPr>
          <p:cNvPr id="33798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580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620964" y="3748088"/>
            <a:ext cx="5419725" cy="2273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9"/>
            <a:ext cx="8597900" cy="4433887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모델링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en-US" altLang="ko-KR" dirty="0"/>
              <a:t>t-</a:t>
            </a:r>
            <a:r>
              <a:rPr lang="ko-KR" altLang="en-US" dirty="0"/>
              <a:t>검정과 회귀 분석으로 그룹 비교하기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t-</a:t>
            </a:r>
            <a:r>
              <a:rPr lang="ko-KR" altLang="en-US" dirty="0"/>
              <a:t>검정을 위해서는 </a:t>
            </a:r>
            <a:r>
              <a:rPr lang="en-US" altLang="ko-KR" dirty="0" err="1"/>
              <a:t>scipy</a:t>
            </a:r>
            <a:r>
              <a:rPr lang="en-US" altLang="ko-KR" dirty="0"/>
              <a:t> </a:t>
            </a:r>
            <a:r>
              <a:rPr lang="ko-KR" altLang="en-US" dirty="0"/>
              <a:t>라이브러리 패키지를 사용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회귀 분석을 위해서는 </a:t>
            </a:r>
            <a:r>
              <a:rPr lang="en-US" altLang="ko-KR" dirty="0" err="1"/>
              <a:t>statsmodels</a:t>
            </a:r>
            <a:r>
              <a:rPr lang="en-US" altLang="ko-KR" dirty="0"/>
              <a:t> </a:t>
            </a:r>
            <a:r>
              <a:rPr lang="ko-KR" altLang="en-US" dirty="0"/>
              <a:t>라이브러리 패키지를 사용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명령 프롬프트 창에서 다음과 같이 입력하여 </a:t>
            </a:r>
            <a:r>
              <a:rPr lang="en-US" altLang="ko-KR" dirty="0" err="1"/>
              <a:t>statsmodels</a:t>
            </a:r>
            <a:r>
              <a:rPr lang="en-US" altLang="ko-KR" dirty="0"/>
              <a:t> </a:t>
            </a:r>
            <a:r>
              <a:rPr lang="ko-KR" altLang="en-US" dirty="0"/>
              <a:t>패키지를 설치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</p:txBody>
      </p:sp>
      <p:sp>
        <p:nvSpPr>
          <p:cNvPr id="35844" name="내용 개체 틀 2"/>
          <p:cNvSpPr txBox="1">
            <a:spLocks/>
          </p:cNvSpPr>
          <p:nvPr/>
        </p:nvSpPr>
        <p:spPr bwMode="auto">
          <a:xfrm>
            <a:off x="2419350" y="3765550"/>
            <a:ext cx="6629400" cy="203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/>
              <a:t>01   &gt;&gt;&gt; from scipy import stats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/>
              <a:t>02   &gt;&gt;&gt; from statsmodels.formula.api import ols, glm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/>
              <a:t>03   &gt;&gt;&gt; red_wine_quality = wine.loc[wine['type'] == 'red', 'quality']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/>
              <a:t>04   &gt;&gt;&gt; white_wine_quality = wine.loc[wine['type'] == 'white', 'quality']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/>
              <a:t>05   &gt;&gt;&gt; stats.ttest_ind(red_wine_quality, white_wine_quality, equal_var = False)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>
                <a:solidFill>
                  <a:srgbClr val="258BCD"/>
                </a:solidFill>
              </a:rPr>
              <a:t>      Ttest_indResult(statistic = -10.149363059143164, pvalue = 8.168348870049682e-24)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/>
              <a:t>06   &gt;&gt;&gt; Rformula = 'quality ~ fixed_acidity + volatile_acidity + citric_acid +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/>
              <a:t>      residual_sugar + chlorides + free_sulfur_dioxide + total_sulfur_dioxide +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/>
              <a:t>      density + pH + sulphates + alcohol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/>
              <a:t>07</a:t>
            </a:r>
            <a:r>
              <a:rPr lang="es-ES" altLang="ko-KR" sz="1000"/>
              <a:t>   </a:t>
            </a:r>
            <a:r>
              <a:rPr lang="en-US" altLang="ko-KR" sz="1000"/>
              <a:t>&gt;&gt;&gt; regression_result = ols(Rformula, data = wine).fit()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/>
              <a:t>08</a:t>
            </a:r>
            <a:r>
              <a:rPr lang="es-ES" altLang="ko-KR" sz="1000"/>
              <a:t>   </a:t>
            </a:r>
            <a:r>
              <a:rPr lang="en-US" altLang="ko-KR" sz="1000"/>
              <a:t>&gt;&gt;&gt; regression_result.summary()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endParaRPr lang="es-ES" altLang="ko-KR" sz="1000"/>
          </a:p>
        </p:txBody>
      </p:sp>
      <p:sp>
        <p:nvSpPr>
          <p:cNvPr id="35845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[</a:t>
            </a:r>
            <a:r>
              <a:rPr lang="ko-KR" altLang="en-US" smtClean="0"/>
              <a:t>기술 통계 분석 </a:t>
            </a:r>
            <a:r>
              <a:rPr lang="en-US" altLang="ko-KR" smtClean="0"/>
              <a:t>+ </a:t>
            </a:r>
            <a:r>
              <a:rPr lang="ko-KR" altLang="en-US" smtClean="0"/>
              <a:t>그래프</a:t>
            </a:r>
            <a:r>
              <a:rPr lang="en-US" altLang="ko-KR" smtClean="0"/>
              <a:t>] </a:t>
            </a:r>
            <a:r>
              <a:rPr lang="ko-KR" altLang="en-US" smtClean="0"/>
              <a:t>와인 품질 예측하기</a:t>
            </a:r>
          </a:p>
        </p:txBody>
      </p:sp>
      <p:sp>
        <p:nvSpPr>
          <p:cNvPr id="35846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pic>
        <p:nvPicPr>
          <p:cNvPr id="35847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3" y="2636838"/>
            <a:ext cx="360045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475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711451" y="1868488"/>
            <a:ext cx="4392613" cy="49450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9"/>
            <a:ext cx="8597900" cy="4433887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모델링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en-US" altLang="ko-KR" dirty="0"/>
              <a:t>t-</a:t>
            </a:r>
            <a:r>
              <a:rPr lang="ko-KR" altLang="en-US" dirty="0"/>
              <a:t>검정과 회귀 분석으로 그룹 비교하기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</p:txBody>
      </p:sp>
      <p:sp>
        <p:nvSpPr>
          <p:cNvPr id="37891" name="내용 개체 틀 2"/>
          <p:cNvSpPr txBox="1">
            <a:spLocks/>
          </p:cNvSpPr>
          <p:nvPr/>
        </p:nvSpPr>
        <p:spPr bwMode="auto">
          <a:xfrm>
            <a:off x="2424113" y="1844676"/>
            <a:ext cx="6629400" cy="464502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900" dirty="0">
                <a:solidFill>
                  <a:srgbClr val="258BCD"/>
                </a:solidFill>
              </a:rPr>
              <a:t>    &lt;class 'statsmodels.iolib.summary.Summary’&gt;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900" dirty="0">
                <a:solidFill>
                  <a:srgbClr val="258BCD"/>
                </a:solidFill>
              </a:rPr>
              <a:t>    """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900" dirty="0">
                <a:solidFill>
                  <a:srgbClr val="258BCD"/>
                </a:solidFill>
              </a:rPr>
              <a:t>    	                  OLS Regression Results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500" dirty="0">
                <a:solidFill>
                  <a:srgbClr val="258BCD"/>
                </a:solidFill>
              </a:rPr>
              <a:t>    ==========================================================================================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900" dirty="0">
                <a:solidFill>
                  <a:srgbClr val="258BCD"/>
                </a:solidFill>
              </a:rPr>
              <a:t>    Dep. Variable:                    quality     R-squared:                          0.292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900" dirty="0">
                <a:solidFill>
                  <a:srgbClr val="258BCD"/>
                </a:solidFill>
              </a:rPr>
              <a:t>    Model:                                 OLS     Adj. R-squared:                    0.291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900" dirty="0">
                <a:solidFill>
                  <a:srgbClr val="258BCD"/>
                </a:solidFill>
              </a:rPr>
              <a:t>    Method:                  Least Squares     F-statistic:                           243.3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900" dirty="0">
                <a:solidFill>
                  <a:srgbClr val="258BCD"/>
                </a:solidFill>
              </a:rPr>
              <a:t>    Date:                  Tue, 28 Apr 2020     Prob (F-statistic):                   0.00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900" dirty="0">
                <a:solidFill>
                  <a:srgbClr val="258BCD"/>
                </a:solidFill>
              </a:rPr>
              <a:t>    Time:                             16:19:39     Log-Likelihood:                 -7215.5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900" dirty="0">
                <a:solidFill>
                  <a:srgbClr val="258BCD"/>
                </a:solidFill>
              </a:rPr>
              <a:t>    No. Observations:                 6497     AIC:                            1.445e+04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900" dirty="0">
                <a:solidFill>
                  <a:srgbClr val="258BCD"/>
                </a:solidFill>
              </a:rPr>
              <a:t>    Df Residuals:                        6485    BIC:                             1.454e+04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900" dirty="0">
                <a:solidFill>
                  <a:srgbClr val="258BCD"/>
                </a:solidFill>
              </a:rPr>
              <a:t>    Df Model: 11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900" dirty="0">
                <a:solidFill>
                  <a:srgbClr val="258BCD"/>
                </a:solidFill>
              </a:rPr>
              <a:t>    Covariance Type:           nonrobust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500" dirty="0">
                <a:solidFill>
                  <a:srgbClr val="258BCD"/>
                </a:solidFill>
              </a:rPr>
              <a:t>    ====================================================</a:t>
            </a:r>
            <a:r>
              <a:rPr lang="es-ES" altLang="ko-KR" sz="600" dirty="0">
                <a:solidFill>
                  <a:srgbClr val="258BCD"/>
                </a:solidFill>
              </a:rPr>
              <a:t>================================</a:t>
            </a:r>
            <a:r>
              <a:rPr lang="es-ES" altLang="ko-KR" sz="1000" dirty="0">
                <a:solidFill>
                  <a:srgbClr val="258BCD"/>
                </a:solidFill>
              </a:rPr>
              <a:t>  </a:t>
            </a:r>
            <a:r>
              <a:rPr lang="es-ES" altLang="ko-KR" sz="900" dirty="0">
                <a:solidFill>
                  <a:srgbClr val="258BCD"/>
                </a:solidFill>
              </a:rPr>
              <a:t>                       </a:t>
            </a:r>
            <a:br>
              <a:rPr lang="es-ES" altLang="ko-KR" sz="900" dirty="0">
                <a:solidFill>
                  <a:srgbClr val="258BCD"/>
                </a:solidFill>
              </a:rPr>
            </a:br>
            <a:r>
              <a:rPr lang="es-ES" altLang="ko-KR" sz="900" dirty="0">
                <a:solidFill>
                  <a:srgbClr val="258BCD"/>
                </a:solidFill>
              </a:rPr>
              <a:t>                                    coef     std err      t       P&gt;|t|       [0.025     0.975]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900" dirty="0">
                <a:solidFill>
                  <a:srgbClr val="258BCD"/>
                </a:solidFill>
              </a:rPr>
              <a:t>    -------------------------------------------------------------------------------------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900" dirty="0">
                <a:solidFill>
                  <a:srgbClr val="258BCD"/>
                </a:solidFill>
              </a:rPr>
              <a:t>    Intercept                  55.7627    11.894   4.688   0.000       32.447   79.079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900" dirty="0">
                <a:solidFill>
                  <a:srgbClr val="258BCD"/>
                </a:solidFill>
              </a:rPr>
              <a:t>    fixed_acidity               0.0677    </a:t>
            </a:r>
            <a:r>
              <a:rPr lang="es-ES" altLang="ko-KR" sz="300" dirty="0">
                <a:solidFill>
                  <a:srgbClr val="258BCD"/>
                </a:solidFill>
              </a:rPr>
              <a:t> </a:t>
            </a:r>
            <a:r>
              <a:rPr lang="es-ES" altLang="ko-KR" sz="900" dirty="0">
                <a:solidFill>
                  <a:srgbClr val="258BCD"/>
                </a:solidFill>
              </a:rPr>
              <a:t>0.016    4.346    0.000       </a:t>
            </a:r>
            <a:r>
              <a:rPr lang="es-ES" altLang="ko-KR" sz="300" dirty="0">
                <a:solidFill>
                  <a:srgbClr val="258BCD"/>
                </a:solidFill>
              </a:rPr>
              <a:t> </a:t>
            </a:r>
            <a:r>
              <a:rPr lang="es-ES" altLang="ko-KR" sz="900" dirty="0">
                <a:solidFill>
                  <a:srgbClr val="258BCD"/>
                </a:solidFill>
              </a:rPr>
              <a:t>0.037     0.098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900" dirty="0">
                <a:solidFill>
                  <a:srgbClr val="258BCD"/>
                </a:solidFill>
              </a:rPr>
              <a:t>    volatile_acidity          -1.3279     0.077  -17.162   </a:t>
            </a:r>
            <a:r>
              <a:rPr lang="es-ES" altLang="ko-KR" sz="400" dirty="0">
                <a:solidFill>
                  <a:srgbClr val="258BCD"/>
                </a:solidFill>
              </a:rPr>
              <a:t> </a:t>
            </a:r>
            <a:r>
              <a:rPr lang="es-ES" altLang="ko-KR" sz="900" dirty="0">
                <a:solidFill>
                  <a:srgbClr val="258BCD"/>
                </a:solidFill>
              </a:rPr>
              <a:t>0.000      -1.480   - 1.176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900" dirty="0">
                <a:solidFill>
                  <a:srgbClr val="258BCD"/>
                </a:solidFill>
              </a:rPr>
              <a:t>    citric_acid                 -0.1097  </a:t>
            </a:r>
            <a:r>
              <a:rPr lang="es-ES" altLang="ko-KR" sz="700" dirty="0">
                <a:solidFill>
                  <a:srgbClr val="258BCD"/>
                </a:solidFill>
              </a:rPr>
              <a:t> </a:t>
            </a:r>
            <a:r>
              <a:rPr lang="es-ES" altLang="ko-KR" sz="600" dirty="0">
                <a:solidFill>
                  <a:srgbClr val="258BCD"/>
                </a:solidFill>
              </a:rPr>
              <a:t> </a:t>
            </a:r>
            <a:r>
              <a:rPr lang="es-ES" altLang="ko-KR" sz="700" dirty="0">
                <a:solidFill>
                  <a:srgbClr val="258BCD"/>
                </a:solidFill>
              </a:rPr>
              <a:t> </a:t>
            </a:r>
            <a:r>
              <a:rPr lang="es-ES" altLang="ko-KR" sz="900" dirty="0">
                <a:solidFill>
                  <a:srgbClr val="258BCD"/>
                </a:solidFill>
              </a:rPr>
              <a:t>0.080   -1.377    0.168      -0.266    </a:t>
            </a:r>
            <a:r>
              <a:rPr lang="es-ES" altLang="ko-KR" sz="700" dirty="0">
                <a:solidFill>
                  <a:srgbClr val="258BCD"/>
                </a:solidFill>
              </a:rPr>
              <a:t>  </a:t>
            </a:r>
            <a:r>
              <a:rPr lang="es-ES" altLang="ko-KR" sz="900" dirty="0">
                <a:solidFill>
                  <a:srgbClr val="258BCD"/>
                </a:solidFill>
              </a:rPr>
              <a:t>0.046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900" dirty="0">
                <a:solidFill>
                  <a:srgbClr val="258BCD"/>
                </a:solidFill>
              </a:rPr>
              <a:t>    residual_sugar            0.0436    </a:t>
            </a:r>
            <a:r>
              <a:rPr lang="es-ES" altLang="ko-KR" sz="700" dirty="0">
                <a:solidFill>
                  <a:srgbClr val="258BCD"/>
                </a:solidFill>
              </a:rPr>
              <a:t> </a:t>
            </a:r>
            <a:r>
              <a:rPr lang="es-ES" altLang="ko-KR" sz="900" dirty="0">
                <a:solidFill>
                  <a:srgbClr val="258BCD"/>
                </a:solidFill>
              </a:rPr>
              <a:t>0.005    8.449    0.000       0.033      0.054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900" dirty="0">
                <a:solidFill>
                  <a:srgbClr val="258BCD"/>
                </a:solidFill>
              </a:rPr>
              <a:t>    chlorides                </a:t>
            </a:r>
            <a:r>
              <a:rPr lang="es-ES" altLang="ko-KR" sz="600" dirty="0">
                <a:solidFill>
                  <a:srgbClr val="258BCD"/>
                </a:solidFill>
              </a:rPr>
              <a:t> </a:t>
            </a:r>
            <a:r>
              <a:rPr lang="es-ES" altLang="ko-KR" sz="900" dirty="0">
                <a:solidFill>
                  <a:srgbClr val="258BCD"/>
                </a:solidFill>
              </a:rPr>
              <a:t> -0.4837    </a:t>
            </a:r>
            <a:r>
              <a:rPr lang="es-ES" altLang="ko-KR" sz="500" dirty="0">
                <a:solidFill>
                  <a:srgbClr val="258BCD"/>
                </a:solidFill>
              </a:rPr>
              <a:t> </a:t>
            </a:r>
            <a:r>
              <a:rPr lang="es-ES" altLang="ko-KR" sz="900" dirty="0">
                <a:solidFill>
                  <a:srgbClr val="258BCD"/>
                </a:solidFill>
              </a:rPr>
              <a:t>0.333   -1.454    0.146     </a:t>
            </a:r>
            <a:r>
              <a:rPr lang="es-ES" altLang="ko-KR" sz="400" dirty="0">
                <a:solidFill>
                  <a:srgbClr val="258BCD"/>
                </a:solidFill>
              </a:rPr>
              <a:t> </a:t>
            </a:r>
            <a:r>
              <a:rPr lang="es-ES" altLang="ko-KR" sz="900" dirty="0">
                <a:solidFill>
                  <a:srgbClr val="258BCD"/>
                </a:solidFill>
              </a:rPr>
              <a:t>-1.136     </a:t>
            </a:r>
            <a:r>
              <a:rPr lang="es-ES" altLang="ko-KR" sz="500" dirty="0">
                <a:solidFill>
                  <a:srgbClr val="258BCD"/>
                </a:solidFill>
              </a:rPr>
              <a:t> </a:t>
            </a:r>
            <a:r>
              <a:rPr lang="es-ES" altLang="ko-KR" sz="900" dirty="0">
                <a:solidFill>
                  <a:srgbClr val="258BCD"/>
                </a:solidFill>
              </a:rPr>
              <a:t>0.168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900" dirty="0">
                <a:solidFill>
                  <a:srgbClr val="258BCD"/>
                </a:solidFill>
              </a:rPr>
              <a:t>    free_sulfur_dioxide     </a:t>
            </a:r>
            <a:r>
              <a:rPr lang="es-ES" altLang="ko-KR" sz="1200" dirty="0">
                <a:solidFill>
                  <a:srgbClr val="258BCD"/>
                </a:solidFill>
              </a:rPr>
              <a:t> </a:t>
            </a:r>
            <a:r>
              <a:rPr lang="es-ES" altLang="ko-KR" sz="900" dirty="0">
                <a:solidFill>
                  <a:srgbClr val="258BCD"/>
                </a:solidFill>
              </a:rPr>
              <a:t>0.0060     0.001    7.948    0.000       0.004      0.007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900" dirty="0">
                <a:solidFill>
                  <a:srgbClr val="258BCD"/>
                </a:solidFill>
              </a:rPr>
              <a:t>    total_sulfur_dioxide    -0.0025     0.000   -8.969    0.000    </a:t>
            </a:r>
            <a:r>
              <a:rPr lang="es-ES" altLang="ko-KR" sz="600" dirty="0">
                <a:solidFill>
                  <a:srgbClr val="258BCD"/>
                </a:solidFill>
              </a:rPr>
              <a:t>  </a:t>
            </a:r>
            <a:r>
              <a:rPr lang="es-ES" altLang="ko-KR" sz="900" dirty="0">
                <a:solidFill>
                  <a:srgbClr val="258BCD"/>
                </a:solidFill>
              </a:rPr>
              <a:t>-0.003     -0.002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900" dirty="0">
                <a:solidFill>
                  <a:srgbClr val="258BCD"/>
                </a:solidFill>
              </a:rPr>
              <a:t>    density             </a:t>
            </a:r>
            <a:r>
              <a:rPr lang="es-ES" altLang="ko-KR" sz="800" dirty="0">
                <a:solidFill>
                  <a:srgbClr val="258BCD"/>
                </a:solidFill>
              </a:rPr>
              <a:t>   </a:t>
            </a:r>
            <a:r>
              <a:rPr lang="es-ES" altLang="ko-KR" sz="700" dirty="0">
                <a:solidFill>
                  <a:srgbClr val="258BCD"/>
                </a:solidFill>
              </a:rPr>
              <a:t>  </a:t>
            </a:r>
            <a:r>
              <a:rPr lang="es-ES" altLang="ko-KR" sz="800" dirty="0">
                <a:solidFill>
                  <a:srgbClr val="258BCD"/>
                </a:solidFill>
              </a:rPr>
              <a:t> </a:t>
            </a:r>
            <a:r>
              <a:rPr lang="es-ES" altLang="ko-KR" sz="900" dirty="0">
                <a:solidFill>
                  <a:srgbClr val="258BCD"/>
                </a:solidFill>
              </a:rPr>
              <a:t>-54.9669</a:t>
            </a:r>
            <a:r>
              <a:rPr lang="es-ES" altLang="ko-KR" sz="700" dirty="0">
                <a:solidFill>
                  <a:srgbClr val="258BCD"/>
                </a:solidFill>
              </a:rPr>
              <a:t>    </a:t>
            </a:r>
            <a:r>
              <a:rPr lang="es-ES" altLang="ko-KR" sz="900" dirty="0">
                <a:solidFill>
                  <a:srgbClr val="258BCD"/>
                </a:solidFill>
              </a:rPr>
              <a:t>12.137</a:t>
            </a:r>
            <a:r>
              <a:rPr lang="es-ES" altLang="ko-KR" sz="600" dirty="0">
                <a:solidFill>
                  <a:srgbClr val="258BCD"/>
                </a:solidFill>
              </a:rPr>
              <a:t> </a:t>
            </a:r>
            <a:r>
              <a:rPr lang="es-ES" altLang="ko-KR" sz="900" dirty="0">
                <a:solidFill>
                  <a:srgbClr val="258BCD"/>
                </a:solidFill>
              </a:rPr>
              <a:t>   -4.529    0.000    -78.760  </a:t>
            </a:r>
            <a:r>
              <a:rPr lang="es-ES" altLang="ko-KR" sz="600" dirty="0">
                <a:solidFill>
                  <a:srgbClr val="258BCD"/>
                </a:solidFill>
              </a:rPr>
              <a:t>  </a:t>
            </a:r>
            <a:r>
              <a:rPr lang="es-ES" altLang="ko-KR" sz="900" dirty="0">
                <a:solidFill>
                  <a:srgbClr val="258BCD"/>
                </a:solidFill>
              </a:rPr>
              <a:t>-31.173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900" dirty="0">
                <a:solidFill>
                  <a:srgbClr val="258BCD"/>
                </a:solidFill>
              </a:rPr>
              <a:t>    pH                           0.4393    0.090    4.861     0.000   </a:t>
            </a:r>
            <a:r>
              <a:rPr lang="es-ES" altLang="ko-KR" sz="800" dirty="0">
                <a:solidFill>
                  <a:srgbClr val="258BCD"/>
                </a:solidFill>
              </a:rPr>
              <a:t>   </a:t>
            </a:r>
            <a:r>
              <a:rPr lang="es-ES" altLang="ko-KR" sz="900" dirty="0">
                <a:solidFill>
                  <a:srgbClr val="258BCD"/>
                </a:solidFill>
              </a:rPr>
              <a:t> 0.262      0.616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900" dirty="0">
                <a:solidFill>
                  <a:srgbClr val="258BCD"/>
                </a:solidFill>
              </a:rPr>
              <a:t>    sulphates               </a:t>
            </a:r>
            <a:r>
              <a:rPr lang="es-ES" altLang="ko-KR" sz="1000" dirty="0">
                <a:solidFill>
                  <a:srgbClr val="258BCD"/>
                </a:solidFill>
              </a:rPr>
              <a:t>  </a:t>
            </a:r>
            <a:r>
              <a:rPr lang="es-ES" altLang="ko-KR" sz="900" dirty="0">
                <a:solidFill>
                  <a:srgbClr val="258BCD"/>
                </a:solidFill>
              </a:rPr>
              <a:t> 0.7683    0.076    10.092    0.000      0.619      </a:t>
            </a:r>
            <a:r>
              <a:rPr lang="es-ES" altLang="ko-KR" sz="600" dirty="0">
                <a:solidFill>
                  <a:srgbClr val="258BCD"/>
                </a:solidFill>
              </a:rPr>
              <a:t> </a:t>
            </a:r>
            <a:r>
              <a:rPr lang="es-ES" altLang="ko-KR" sz="900" dirty="0">
                <a:solidFill>
                  <a:srgbClr val="258BCD"/>
                </a:solidFill>
              </a:rPr>
              <a:t>0.917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900" dirty="0">
                <a:solidFill>
                  <a:srgbClr val="258BCD"/>
                </a:solidFill>
              </a:rPr>
              <a:t>    alcohol                  </a:t>
            </a:r>
            <a:r>
              <a:rPr lang="es-ES" altLang="ko-KR" sz="1050" dirty="0">
                <a:solidFill>
                  <a:srgbClr val="258BCD"/>
                </a:solidFill>
              </a:rPr>
              <a:t>  </a:t>
            </a:r>
            <a:r>
              <a:rPr lang="es-ES" altLang="ko-KR" sz="900" dirty="0">
                <a:solidFill>
                  <a:srgbClr val="258BCD"/>
                </a:solidFill>
              </a:rPr>
              <a:t> 0.2670    0.017    15.963    0.000      0.234      0.300  </a:t>
            </a:r>
          </a:p>
        </p:txBody>
      </p:sp>
      <p:sp>
        <p:nvSpPr>
          <p:cNvPr id="37893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[</a:t>
            </a:r>
            <a:r>
              <a:rPr lang="ko-KR" altLang="en-US" smtClean="0"/>
              <a:t>기술 통계 분석 </a:t>
            </a:r>
            <a:r>
              <a:rPr lang="en-US" altLang="ko-KR" smtClean="0"/>
              <a:t>+ </a:t>
            </a:r>
            <a:r>
              <a:rPr lang="ko-KR" altLang="en-US" smtClean="0"/>
              <a:t>그래프</a:t>
            </a:r>
            <a:r>
              <a:rPr lang="en-US" altLang="ko-KR" smtClean="0"/>
              <a:t>] </a:t>
            </a:r>
            <a:r>
              <a:rPr lang="ko-KR" altLang="en-US" smtClean="0"/>
              <a:t>와인 품질 예측하기</a:t>
            </a:r>
          </a:p>
        </p:txBody>
      </p:sp>
    </p:spTree>
    <p:extLst>
      <p:ext uri="{BB962C8B-B14F-4D97-AF65-F5344CB8AC3E}">
        <p14:creationId xmlns:p14="http://schemas.microsoft.com/office/powerpoint/2010/main" val="394077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9"/>
            <a:ext cx="8597900" cy="4433887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모델링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en-US" altLang="ko-KR" dirty="0"/>
              <a:t>t-</a:t>
            </a:r>
            <a:r>
              <a:rPr lang="ko-KR" altLang="en-US" dirty="0"/>
              <a:t>검정과 회귀 분석으로 그룹 비교하기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</p:txBody>
      </p:sp>
      <p:grpSp>
        <p:nvGrpSpPr>
          <p:cNvPr id="39939" name="그룹 1"/>
          <p:cNvGrpSpPr>
            <a:grpSpLocks/>
          </p:cNvGrpSpPr>
          <p:nvPr/>
        </p:nvGrpSpPr>
        <p:grpSpPr bwMode="auto">
          <a:xfrm>
            <a:off x="2208214" y="2039939"/>
            <a:ext cx="5616575" cy="2376487"/>
            <a:chOff x="899591" y="1844825"/>
            <a:chExt cx="5337451" cy="2376264"/>
          </a:xfrm>
        </p:grpSpPr>
        <p:sp>
          <p:nvSpPr>
            <p:cNvPr id="10" name="직사각형 9"/>
            <p:cNvSpPr/>
            <p:nvPr/>
          </p:nvSpPr>
          <p:spPr>
            <a:xfrm>
              <a:off x="1187734" y="1844825"/>
              <a:ext cx="4463968" cy="23762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942" name="내용 개체 틀 2"/>
            <p:cNvSpPr txBox="1">
              <a:spLocks/>
            </p:cNvSpPr>
            <p:nvPr/>
          </p:nvSpPr>
          <p:spPr bwMode="auto">
            <a:xfrm>
              <a:off x="899591" y="1844825"/>
              <a:ext cx="5337451" cy="2088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266700" indent="-266700" latinLnBrk="1">
                <a:spcBef>
                  <a:spcPct val="20000"/>
                </a:spcBef>
                <a:buFont typeface="Arial" panose="020B0604020202020204" pitchFamily="34" charset="0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2667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628650" indent="-180975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809625" indent="-180975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990600" indent="-180975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14478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19050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23622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28194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Omnibus:                         144.075     Durbin-Watson:              1.646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Prob(Omnibus):                    0.000     Jarque-Bera (JB):          324.712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Skew:                                -0.006     Prob(JB):                   3.09e-71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urtosis:                               4.095     Cond. No.                2.49e+05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==============================================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 i="1">
                  <a:solidFill>
                    <a:srgbClr val="258BCD"/>
                  </a:solidFill>
                </a:rPr>
                <a:t>    Warnings: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 i="1">
                  <a:solidFill>
                    <a:srgbClr val="258BCD"/>
                  </a:solidFill>
                </a:rPr>
                <a:t>    [1] Errors assume that the covariance matrix of the errors is correctly 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 i="1">
                  <a:solidFill>
                    <a:srgbClr val="258BCD"/>
                  </a:solidFill>
                </a:rPr>
                <a:t>    specified.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 i="1">
                  <a:solidFill>
                    <a:srgbClr val="258BCD"/>
                  </a:solidFill>
                </a:rPr>
                <a:t>    [2] The condition number is large, 2.49e+05. This might indicate that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 i="1">
                  <a:solidFill>
                    <a:srgbClr val="258BCD"/>
                  </a:solidFill>
                </a:rPr>
                <a:t>    there are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 i="1">
                  <a:solidFill>
                    <a:srgbClr val="258BCD"/>
                  </a:solidFill>
                </a:rPr>
                <a:t>    strong multicollinearity or other numerical problems.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 i="1">
                  <a:solidFill>
                    <a:srgbClr val="258BCD"/>
                  </a:solidFill>
                </a:rPr>
                <a:t>    """</a:t>
              </a:r>
              <a:endParaRPr lang="es-ES" altLang="ko-KR" sz="1000" i="1">
                <a:solidFill>
                  <a:srgbClr val="258BCD"/>
                </a:solidFill>
              </a:endParaRPr>
            </a:p>
          </p:txBody>
        </p:sp>
      </p:grpSp>
      <p:sp>
        <p:nvSpPr>
          <p:cNvPr id="39940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[</a:t>
            </a:r>
            <a:r>
              <a:rPr lang="ko-KR" altLang="en-US" smtClean="0"/>
              <a:t>기술 통계 분석 </a:t>
            </a:r>
            <a:r>
              <a:rPr lang="en-US" altLang="ko-KR" smtClean="0"/>
              <a:t>+ </a:t>
            </a:r>
            <a:r>
              <a:rPr lang="ko-KR" altLang="en-US" smtClean="0"/>
              <a:t>그래프</a:t>
            </a:r>
            <a:r>
              <a:rPr lang="en-US" altLang="ko-KR" smtClean="0"/>
              <a:t>] </a:t>
            </a:r>
            <a:r>
              <a:rPr lang="ko-KR" altLang="en-US" smtClean="0"/>
              <a:t>와인 품질 예측하기</a:t>
            </a:r>
          </a:p>
        </p:txBody>
      </p:sp>
    </p:spTree>
    <p:extLst>
      <p:ext uri="{BB962C8B-B14F-4D97-AF65-F5344CB8AC3E}">
        <p14:creationId xmlns:p14="http://schemas.microsoft.com/office/powerpoint/2010/main" val="41287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9"/>
            <a:ext cx="8597900" cy="4433887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모델링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en-US" altLang="ko-KR" dirty="0"/>
              <a:t>t-</a:t>
            </a:r>
            <a:r>
              <a:rPr lang="ko-KR" altLang="en-US" dirty="0"/>
              <a:t>검정과 회귀 분석으로 그룹 비교하기</a:t>
            </a:r>
            <a:endParaRPr lang="en-US" altLang="ko-KR" dirty="0"/>
          </a:p>
          <a:p>
            <a:pPr lvl="2">
              <a:defRPr/>
            </a:pPr>
            <a:r>
              <a:rPr lang="en-US" altLang="ko-KR" sz="1400" dirty="0"/>
              <a:t>01~02</a:t>
            </a:r>
            <a:r>
              <a:rPr lang="ko-KR" altLang="en-US" sz="1400" dirty="0"/>
              <a:t>행 </a:t>
            </a:r>
            <a:endParaRPr lang="en-US" altLang="ko-KR" sz="1400" dirty="0"/>
          </a:p>
          <a:p>
            <a:pPr lvl="3">
              <a:defRPr/>
            </a:pPr>
            <a:r>
              <a:rPr lang="en-US" altLang="ko-KR" sz="1200" dirty="0"/>
              <a:t>t-</a:t>
            </a:r>
            <a:r>
              <a:rPr lang="ko-KR" altLang="en-US" sz="1200" dirty="0"/>
              <a:t>검정에 필요한 </a:t>
            </a:r>
            <a:r>
              <a:rPr lang="en-US" altLang="ko-KR" sz="1200" dirty="0" err="1"/>
              <a:t>scipy</a:t>
            </a:r>
            <a:r>
              <a:rPr lang="en-US" altLang="ko-KR" sz="1200" dirty="0"/>
              <a:t> </a:t>
            </a:r>
            <a:r>
              <a:rPr lang="ko-KR" altLang="en-US" sz="1200" dirty="0"/>
              <a:t>패키지의 </a:t>
            </a:r>
            <a:r>
              <a:rPr lang="en-US" altLang="ko-KR" sz="1200" dirty="0"/>
              <a:t>stats </a:t>
            </a:r>
            <a:r>
              <a:rPr lang="ko-KR" altLang="en-US" sz="1200" dirty="0"/>
              <a:t>함수와 회귀 분석에 필요한 </a:t>
            </a:r>
            <a:r>
              <a:rPr lang="en-US" altLang="ko-KR" sz="1200" dirty="0" err="1"/>
              <a:t>statsmodels.formula.api</a:t>
            </a:r>
            <a:r>
              <a:rPr lang="en-US" altLang="ko-KR" sz="1200" dirty="0"/>
              <a:t> </a:t>
            </a:r>
            <a:r>
              <a:rPr lang="ko-KR" altLang="en-US" sz="1200" dirty="0"/>
              <a:t>패키지의 </a:t>
            </a:r>
            <a:r>
              <a:rPr lang="en-US" altLang="ko-KR" sz="1200" dirty="0" err="1"/>
              <a:t>ols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glm</a:t>
            </a:r>
            <a:r>
              <a:rPr lang="en-US" altLang="ko-KR" sz="1200" dirty="0"/>
              <a:t> </a:t>
            </a:r>
            <a:br>
              <a:rPr lang="en-US" altLang="ko-KR" sz="1200" dirty="0"/>
            </a:br>
            <a:r>
              <a:rPr lang="ko-KR" altLang="en-US" sz="1200" dirty="0"/>
              <a:t>함수를 로드</a:t>
            </a:r>
            <a:endParaRPr lang="en-US" altLang="ko-KR" sz="1200" dirty="0"/>
          </a:p>
          <a:p>
            <a:pPr lvl="2">
              <a:defRPr/>
            </a:pPr>
            <a:r>
              <a:rPr lang="en-US" altLang="ko-KR" sz="1400" dirty="0"/>
              <a:t>[03~04</a:t>
            </a:r>
            <a:r>
              <a:rPr lang="ko-KR" altLang="en-US" sz="1400" dirty="0"/>
              <a:t>행</a:t>
            </a:r>
            <a:r>
              <a:rPr lang="en-US" altLang="ko-KR" sz="1400" dirty="0"/>
              <a:t>] </a:t>
            </a:r>
            <a:r>
              <a:rPr lang="ko-KR" altLang="en-US" sz="1400" dirty="0"/>
              <a:t>그룹 분리하기</a:t>
            </a:r>
          </a:p>
          <a:p>
            <a:pPr lvl="3">
              <a:defRPr/>
            </a:pPr>
            <a:r>
              <a:rPr lang="en-US" altLang="ko-KR" sz="1200" dirty="0"/>
              <a:t>03</a:t>
            </a:r>
            <a:r>
              <a:rPr lang="ko-KR" altLang="en-US" sz="1200" dirty="0"/>
              <a:t>행 레드 와인 샘플의 </a:t>
            </a:r>
            <a:r>
              <a:rPr lang="en-US" altLang="ko-KR" sz="1200" dirty="0"/>
              <a:t>quality </a:t>
            </a:r>
            <a:r>
              <a:rPr lang="ko-KR" altLang="en-US" sz="1200" dirty="0"/>
              <a:t>값만 찾아서 </a:t>
            </a:r>
            <a:r>
              <a:rPr lang="en-US" altLang="ko-KR" sz="1200" dirty="0" err="1"/>
              <a:t>red_wine</a:t>
            </a:r>
            <a:r>
              <a:rPr lang="ko-KR" altLang="en-US" sz="1200" dirty="0"/>
              <a:t>에 저장</a:t>
            </a:r>
            <a:endParaRPr lang="en-US" altLang="ko-KR" sz="1200" dirty="0"/>
          </a:p>
          <a:p>
            <a:pPr lvl="3">
              <a:defRPr/>
            </a:pPr>
            <a:r>
              <a:rPr lang="en-US" altLang="ko-KR" sz="1200" dirty="0"/>
              <a:t>04</a:t>
            </a:r>
            <a:r>
              <a:rPr lang="ko-KR" altLang="en-US" sz="1200" dirty="0"/>
              <a:t>행 화이트 와인 샘플의 </a:t>
            </a:r>
            <a:r>
              <a:rPr lang="en-US" altLang="ko-KR" sz="1200" dirty="0"/>
              <a:t>quality </a:t>
            </a:r>
            <a:r>
              <a:rPr lang="ko-KR" altLang="en-US" sz="1200" dirty="0"/>
              <a:t>값만 찾아서 </a:t>
            </a:r>
            <a:r>
              <a:rPr lang="en-US" altLang="ko-KR" sz="1200" dirty="0" err="1"/>
              <a:t>white_wine</a:t>
            </a:r>
            <a:r>
              <a:rPr lang="ko-KR" altLang="en-US" sz="1200" dirty="0"/>
              <a:t>에 저장</a:t>
            </a:r>
            <a:r>
              <a:rPr lang="en-US" altLang="ko-KR" sz="1200" dirty="0"/>
              <a:t> </a:t>
            </a:r>
          </a:p>
          <a:p>
            <a:pPr lvl="3">
              <a:defRPr/>
            </a:pPr>
            <a:r>
              <a:rPr lang="en-US" altLang="ko-KR" sz="1200" dirty="0"/>
              <a:t>05</a:t>
            </a:r>
            <a:r>
              <a:rPr lang="ko-KR" altLang="en-US" sz="1200" dirty="0"/>
              <a:t>행 </a:t>
            </a:r>
            <a:r>
              <a:rPr lang="en-US" altLang="ko-KR" sz="1200" dirty="0" err="1"/>
              <a:t>scipy</a:t>
            </a:r>
            <a:r>
              <a:rPr lang="en-US" altLang="ko-KR" sz="1200" dirty="0"/>
              <a:t> </a:t>
            </a:r>
            <a:r>
              <a:rPr lang="ko-KR" altLang="en-US" sz="1200" dirty="0"/>
              <a:t>패키지의 </a:t>
            </a:r>
            <a:r>
              <a:rPr lang="en-US" altLang="ko-KR" sz="1200" dirty="0" err="1"/>
              <a:t>stats.ttest_ind</a:t>
            </a:r>
            <a:r>
              <a:rPr lang="en-US" altLang="ko-KR" sz="1200" dirty="0"/>
              <a:t>() </a:t>
            </a:r>
            <a:r>
              <a:rPr lang="ko-KR" altLang="en-US" sz="1200" dirty="0"/>
              <a:t>함수를 사용하여 </a:t>
            </a:r>
            <a:r>
              <a:rPr lang="en-US" altLang="ko-KR" sz="1200" dirty="0"/>
              <a:t>t-</a:t>
            </a:r>
            <a:r>
              <a:rPr lang="ko-KR" altLang="en-US" sz="1200" dirty="0"/>
              <a:t>검정을 하고 두 그룹 간 차이를 확인</a:t>
            </a:r>
            <a:endParaRPr lang="en-US" altLang="ko-KR" sz="1200" dirty="0"/>
          </a:p>
          <a:p>
            <a:pPr lvl="2">
              <a:defRPr/>
            </a:pPr>
            <a:r>
              <a:rPr lang="en-US" altLang="ko-KR" sz="1400" dirty="0"/>
              <a:t>[06~08</a:t>
            </a:r>
            <a:r>
              <a:rPr lang="ko-KR" altLang="en-US" sz="1400" dirty="0"/>
              <a:t>행</a:t>
            </a:r>
            <a:r>
              <a:rPr lang="en-US" altLang="ko-KR" sz="1400" dirty="0"/>
              <a:t>] </a:t>
            </a:r>
            <a:r>
              <a:rPr lang="ko-KR" altLang="en-US" sz="1400" dirty="0"/>
              <a:t>선형 회귀 분석 수행하기</a:t>
            </a:r>
          </a:p>
          <a:p>
            <a:pPr lvl="3">
              <a:defRPr/>
            </a:pPr>
            <a:r>
              <a:rPr lang="en-US" altLang="ko-KR" sz="1200" dirty="0"/>
              <a:t>06</a:t>
            </a:r>
            <a:r>
              <a:rPr lang="ko-KR" altLang="en-US" sz="1200" dirty="0"/>
              <a:t>행 선형 회귀 </a:t>
            </a:r>
            <a:r>
              <a:rPr lang="ko-KR" altLang="en-US" sz="1200" dirty="0" err="1"/>
              <a:t>분석식의</a:t>
            </a:r>
            <a:r>
              <a:rPr lang="ko-KR" altLang="en-US" sz="1200" dirty="0"/>
              <a:t> 종속 변수</a:t>
            </a:r>
            <a:r>
              <a:rPr lang="en-US" altLang="ko-KR" sz="1200" dirty="0"/>
              <a:t>(y)</a:t>
            </a:r>
            <a:r>
              <a:rPr lang="ko-KR" altLang="en-US" sz="1200" dirty="0"/>
              <a:t>와 독립 변수</a:t>
            </a:r>
            <a:r>
              <a:rPr lang="en-US" altLang="ko-KR" sz="1200" dirty="0"/>
              <a:t>(x1~x10)</a:t>
            </a:r>
            <a:r>
              <a:rPr lang="ko-KR" altLang="en-US" sz="1200" dirty="0"/>
              <a:t>를 구성</a:t>
            </a:r>
            <a:endParaRPr lang="en-US" altLang="ko-KR" sz="1200" dirty="0"/>
          </a:p>
          <a:p>
            <a:pPr lvl="3">
              <a:defRPr/>
            </a:pPr>
            <a:r>
              <a:rPr lang="en-US" altLang="ko-KR" sz="1200" dirty="0"/>
              <a:t>07</a:t>
            </a:r>
            <a:r>
              <a:rPr lang="ko-KR" altLang="en-US" sz="1200" dirty="0"/>
              <a:t>행 선형 회귀 모델 중에서 </a:t>
            </a:r>
            <a:r>
              <a:rPr lang="en-US" altLang="ko-KR" sz="1200" dirty="0" err="1"/>
              <a:t>OLSOrdinary</a:t>
            </a:r>
            <a:r>
              <a:rPr lang="en-US" altLang="ko-KR" sz="1200" dirty="0"/>
              <a:t> Least Squares </a:t>
            </a:r>
            <a:r>
              <a:rPr lang="ko-KR" altLang="en-US" sz="1200" dirty="0"/>
              <a:t>모델을 사용</a:t>
            </a:r>
            <a:endParaRPr lang="en-US" altLang="ko-KR" sz="1200" dirty="0"/>
          </a:p>
          <a:p>
            <a:pPr lvl="3">
              <a:defRPr/>
            </a:pPr>
            <a:r>
              <a:rPr lang="en-US" altLang="ko-KR" sz="1200" dirty="0"/>
              <a:t>08</a:t>
            </a:r>
            <a:r>
              <a:rPr lang="ko-KR" altLang="en-US" sz="1200" dirty="0"/>
              <a:t>행 선형 회귀 분석과 관련된 </a:t>
            </a:r>
            <a:r>
              <a:rPr lang="ko-KR" altLang="en-US" sz="1200" dirty="0" err="1"/>
              <a:t>통계값을</a:t>
            </a:r>
            <a:r>
              <a:rPr lang="ko-KR" altLang="en-US" sz="1200" dirty="0"/>
              <a:t> 출력</a:t>
            </a:r>
            <a:endParaRPr lang="en-US" altLang="ko-KR" sz="1200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</p:txBody>
      </p:sp>
      <p:sp>
        <p:nvSpPr>
          <p:cNvPr id="41987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[</a:t>
            </a:r>
            <a:r>
              <a:rPr lang="ko-KR" altLang="en-US" smtClean="0"/>
              <a:t>기술 통계 분석 </a:t>
            </a:r>
            <a:r>
              <a:rPr lang="en-US" altLang="ko-KR" smtClean="0"/>
              <a:t>+ </a:t>
            </a:r>
            <a:r>
              <a:rPr lang="ko-KR" altLang="en-US" smtClean="0"/>
              <a:t>그래프</a:t>
            </a:r>
            <a:r>
              <a:rPr lang="en-US" altLang="ko-KR" smtClean="0"/>
              <a:t>] </a:t>
            </a:r>
            <a:r>
              <a:rPr lang="ko-KR" altLang="en-US" smtClean="0"/>
              <a:t>와인 품질 예측하기</a:t>
            </a:r>
          </a:p>
        </p:txBody>
      </p:sp>
    </p:spTree>
    <p:extLst>
      <p:ext uri="{BB962C8B-B14F-4D97-AF65-F5344CB8AC3E}">
        <p14:creationId xmlns:p14="http://schemas.microsoft.com/office/powerpoint/2010/main" val="71552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9"/>
            <a:ext cx="8597900" cy="4433887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모델링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r>
              <a:rPr lang="ko-KR" altLang="en-US" dirty="0"/>
              <a:t>회귀 분석 모델로 새로운 샘플의 품질 등급 예측하기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</p:txBody>
      </p:sp>
      <p:sp>
        <p:nvSpPr>
          <p:cNvPr id="44035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[</a:t>
            </a:r>
            <a:r>
              <a:rPr lang="ko-KR" altLang="en-US" smtClean="0"/>
              <a:t>기술 통계 분석 </a:t>
            </a:r>
            <a:r>
              <a:rPr lang="en-US" altLang="ko-KR" smtClean="0"/>
              <a:t>+ </a:t>
            </a:r>
            <a:r>
              <a:rPr lang="ko-KR" altLang="en-US" smtClean="0"/>
              <a:t>그래프</a:t>
            </a:r>
            <a:r>
              <a:rPr lang="en-US" altLang="ko-KR" smtClean="0"/>
              <a:t>] </a:t>
            </a:r>
            <a:r>
              <a:rPr lang="ko-KR" altLang="en-US" smtClean="0"/>
              <a:t>와인 품질 예측하기</a:t>
            </a:r>
          </a:p>
        </p:txBody>
      </p:sp>
      <p:grpSp>
        <p:nvGrpSpPr>
          <p:cNvPr id="44036" name="그룹 3"/>
          <p:cNvGrpSpPr>
            <a:grpSpLocks/>
          </p:cNvGrpSpPr>
          <p:nvPr/>
        </p:nvGrpSpPr>
        <p:grpSpPr bwMode="auto">
          <a:xfrm>
            <a:off x="2208213" y="2039938"/>
            <a:ext cx="4679950" cy="3333750"/>
            <a:chOff x="899592" y="1844825"/>
            <a:chExt cx="4752528" cy="2376264"/>
          </a:xfrm>
        </p:grpSpPr>
        <p:sp>
          <p:nvSpPr>
            <p:cNvPr id="5" name="직사각형 4"/>
            <p:cNvSpPr/>
            <p:nvPr/>
          </p:nvSpPr>
          <p:spPr>
            <a:xfrm>
              <a:off x="1188161" y="1844825"/>
              <a:ext cx="4463959" cy="23762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038" name="내용 개체 틀 2"/>
            <p:cNvSpPr txBox="1">
              <a:spLocks/>
            </p:cNvSpPr>
            <p:nvPr/>
          </p:nvSpPr>
          <p:spPr bwMode="auto">
            <a:xfrm>
              <a:off x="899592" y="1844825"/>
              <a:ext cx="4752528" cy="2088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266700" indent="-266700" latinLnBrk="1">
                <a:spcBef>
                  <a:spcPct val="20000"/>
                </a:spcBef>
                <a:buFont typeface="Arial" panose="020B0604020202020204" pitchFamily="34" charset="0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2667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628650" indent="-180975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809625" indent="-180975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990600" indent="-180975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14478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19050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23622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28194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/>
                <a:t>01 &gt;&gt;&gt; sample1 = wine[wine.columns.difference(['quality', 'type'])]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/>
                <a:t>02 &gt;&gt;&gt; sample1 = sample1[0:5][:]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/>
                <a:t>03 &gt;&gt;&gt; sample1_predict = regression_result.predict(sample1)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/>
                <a:t>04 &gt;&gt;&gt; sample1_predict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0    4.997607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1    4.924993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2    5.034663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3    5.680333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4    4.997607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dtype: float64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/>
                <a:t>05 &gt;&gt;&gt; wine[0:5]['quality’]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0    5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1    5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2    5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3    6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4    5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Name: quality, dtype: int64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914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9"/>
            <a:ext cx="8597900" cy="4433887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모델링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r>
              <a:rPr lang="ko-KR" altLang="en-US" dirty="0"/>
              <a:t>회귀 분석 모델로 새로운 샘플의 품질 등급 예측하기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</p:txBody>
      </p:sp>
      <p:sp>
        <p:nvSpPr>
          <p:cNvPr id="46083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[</a:t>
            </a:r>
            <a:r>
              <a:rPr lang="ko-KR" altLang="en-US" smtClean="0"/>
              <a:t>기술 통계 분석 </a:t>
            </a:r>
            <a:r>
              <a:rPr lang="en-US" altLang="ko-KR" smtClean="0"/>
              <a:t>+ </a:t>
            </a:r>
            <a:r>
              <a:rPr lang="ko-KR" altLang="en-US" smtClean="0"/>
              <a:t>그래프</a:t>
            </a:r>
            <a:r>
              <a:rPr lang="en-US" altLang="ko-KR" smtClean="0"/>
              <a:t>] </a:t>
            </a:r>
            <a:r>
              <a:rPr lang="ko-KR" altLang="en-US" smtClean="0"/>
              <a:t>와인 품질 예측하기</a:t>
            </a:r>
          </a:p>
        </p:txBody>
      </p:sp>
      <p:grpSp>
        <p:nvGrpSpPr>
          <p:cNvPr id="46084" name="그룹 3"/>
          <p:cNvGrpSpPr>
            <a:grpSpLocks/>
          </p:cNvGrpSpPr>
          <p:nvPr/>
        </p:nvGrpSpPr>
        <p:grpSpPr bwMode="auto">
          <a:xfrm>
            <a:off x="2208213" y="2039938"/>
            <a:ext cx="4679950" cy="3117850"/>
            <a:chOff x="899592" y="1844825"/>
            <a:chExt cx="4752528" cy="2376264"/>
          </a:xfrm>
        </p:grpSpPr>
        <p:sp>
          <p:nvSpPr>
            <p:cNvPr id="5" name="직사각형 4"/>
            <p:cNvSpPr/>
            <p:nvPr/>
          </p:nvSpPr>
          <p:spPr>
            <a:xfrm>
              <a:off x="1188161" y="1844825"/>
              <a:ext cx="4463959" cy="23762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086" name="내용 개체 틀 2"/>
            <p:cNvSpPr txBox="1">
              <a:spLocks/>
            </p:cNvSpPr>
            <p:nvPr/>
          </p:nvSpPr>
          <p:spPr bwMode="auto">
            <a:xfrm>
              <a:off x="899592" y="1844825"/>
              <a:ext cx="4752528" cy="2088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266700" indent="-266700" latinLnBrk="1">
                <a:spcBef>
                  <a:spcPct val="20000"/>
                </a:spcBef>
                <a:buFont typeface="Arial" panose="020B0604020202020204" pitchFamily="34" charset="0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2667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628650" indent="-180975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809625" indent="-180975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990600" indent="-180975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14478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19050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23622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28194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/>
                <a:t>06 &gt;&gt;&gt; data = {"fixed_acidity" : [8.5, 8.1], "volatile_acidity":[0.8, 0.5],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/>
                <a:t>"citric_acid":[0.3, 0.4], "residual_sugar":[6.1, 5.8], "chlorides":[0.055,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/>
                <a:t>0.04], "free_sulfur_dioxide":[30.0, 31.0], "total_sulfur_dioxide":[98.0,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/>
                <a:t>99], "density":[0.996, 0.91], "pH":[3.25, 3.01], "sulphates":[0.4, 0.35],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/>
                <a:t>"alcohol":[9.0, 0.88]}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/>
                <a:t>07 &gt;&gt;&gt; sample2 = pd.DataFrame(data, columns= sample1.columns)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/>
                <a:t>08 &gt;&gt;&gt; sample2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     alcohol chlorides </a:t>
              </a:r>
              <a:r>
                <a:rPr lang="en-US" altLang="ko-KR" sz="1000"/>
                <a:t>...</a:t>
              </a:r>
              <a:r>
                <a:rPr lang="en-US" altLang="ko-KR" sz="1000">
                  <a:solidFill>
                    <a:srgbClr val="258BCD"/>
                  </a:solidFill>
                </a:rPr>
                <a:t>    total_sulfur_dioxide    volatile_acidity</a:t>
              </a:r>
              <a:endParaRPr lang="es-ES" altLang="ko-KR" sz="1000">
                <a:solidFill>
                  <a:srgbClr val="258BCD"/>
                </a:solidFill>
              </a:endParaRP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0     9.00      0.055   ...             98.0                      0.8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1     0.88      0.040   ...             99.0                      0.5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[2 rows x 11 columns]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/>
                <a:t>09 &gt;&gt;&gt; sample2_predict = regression_result.predict(sample2)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/>
                <a:t>10 &gt;&gt;&gt; sample2_predict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-0   4.809094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1    7.582129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dtype: float64</a:t>
              </a:r>
              <a:endParaRPr lang="es-ES" altLang="ko-KR" sz="1000">
                <a:solidFill>
                  <a:srgbClr val="258BC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33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9"/>
            <a:ext cx="8597900" cy="4433887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모델링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r>
              <a:rPr lang="ko-KR" altLang="en-US" dirty="0"/>
              <a:t>회귀 분석 모델로 새로운 샘플의 품질 등급 예측하기</a:t>
            </a:r>
            <a:endParaRPr lang="en-US" altLang="ko-KR" dirty="0"/>
          </a:p>
          <a:p>
            <a:pPr lvl="2">
              <a:defRPr/>
            </a:pPr>
            <a:r>
              <a:rPr lang="en-US" altLang="ko-KR" sz="1400" dirty="0"/>
              <a:t>[01~02</a:t>
            </a:r>
            <a:r>
              <a:rPr lang="ko-KR" altLang="en-US" sz="1400" dirty="0"/>
              <a:t>행</a:t>
            </a:r>
            <a:r>
              <a:rPr lang="en-US" altLang="ko-KR" sz="1400" dirty="0"/>
              <a:t>] </a:t>
            </a:r>
            <a:r>
              <a:rPr lang="ko-KR" altLang="en-US" sz="1400" dirty="0"/>
              <a:t>예측에 사용할 첫 번째 샘플 데이터 만들기</a:t>
            </a:r>
          </a:p>
          <a:p>
            <a:pPr lvl="3">
              <a:defRPr/>
            </a:pPr>
            <a:r>
              <a:rPr lang="en-US" altLang="ko-KR" dirty="0"/>
              <a:t>01</a:t>
            </a:r>
            <a:r>
              <a:rPr lang="ko-KR" altLang="en-US" dirty="0"/>
              <a:t>행 </a:t>
            </a:r>
            <a:r>
              <a:rPr lang="en-US" altLang="ko-KR" dirty="0"/>
              <a:t>wine</a:t>
            </a:r>
            <a:r>
              <a:rPr lang="ko-KR" altLang="en-US" dirty="0"/>
              <a:t>에서 </a:t>
            </a:r>
            <a:r>
              <a:rPr lang="en-US" altLang="ko-KR" dirty="0"/>
              <a:t>quality</a:t>
            </a:r>
            <a:r>
              <a:rPr lang="ko-KR" altLang="en-US" dirty="0"/>
              <a:t>와 </a:t>
            </a:r>
            <a:r>
              <a:rPr lang="en-US" altLang="ko-KR" dirty="0"/>
              <a:t>type </a:t>
            </a:r>
            <a:r>
              <a:rPr lang="ko-KR" altLang="en-US" dirty="0"/>
              <a:t>열은 제외하고</a:t>
            </a:r>
            <a:r>
              <a:rPr lang="en-US" altLang="ko-KR" dirty="0"/>
              <a:t>, </a:t>
            </a:r>
            <a:r>
              <a:rPr lang="ko-KR" altLang="en-US" dirty="0"/>
              <a:t>회귀 분석 모델에 사용할 독립 변수만 추출하여 </a:t>
            </a:r>
            <a:r>
              <a:rPr lang="en-US" altLang="ko-KR" dirty="0"/>
              <a:t>sample1</a:t>
            </a:r>
            <a:r>
              <a:rPr lang="ko-KR" altLang="en-US" dirty="0"/>
              <a:t>에 저장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02</a:t>
            </a:r>
            <a:r>
              <a:rPr lang="ko-KR" altLang="en-US" dirty="0"/>
              <a:t>행 </a:t>
            </a:r>
            <a:r>
              <a:rPr lang="en-US" altLang="ko-KR" dirty="0"/>
              <a:t>sample1</a:t>
            </a:r>
            <a:r>
              <a:rPr lang="ko-KR" altLang="en-US" dirty="0"/>
              <a:t>에 있는 샘플 중에서 </a:t>
            </a:r>
            <a:r>
              <a:rPr lang="en-US" altLang="ko-KR" dirty="0"/>
              <a:t>0</a:t>
            </a:r>
            <a:r>
              <a:rPr lang="ko-KR" altLang="en-US" dirty="0"/>
              <a:t>번</a:t>
            </a:r>
            <a:r>
              <a:rPr lang="en-US" altLang="ko-KR" dirty="0"/>
              <a:t>~4</a:t>
            </a:r>
            <a:r>
              <a:rPr lang="ko-KR" altLang="en-US" dirty="0"/>
              <a:t>번 </a:t>
            </a:r>
            <a:r>
              <a:rPr lang="en-US" altLang="ko-KR" dirty="0"/>
              <a:t>5</a:t>
            </a:r>
            <a:r>
              <a:rPr lang="ko-KR" altLang="en-US" dirty="0"/>
              <a:t>개 샘플만 추출하고</a:t>
            </a:r>
            <a:r>
              <a:rPr lang="en-US" altLang="ko-KR" dirty="0"/>
              <a:t>, sample1</a:t>
            </a:r>
            <a:r>
              <a:rPr lang="ko-KR" altLang="en-US" dirty="0"/>
              <a:t>에 다시 저장하여 예측에 사용할 샘플을 제작</a:t>
            </a: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2">
              <a:defRPr/>
            </a:pPr>
            <a:r>
              <a:rPr lang="en-US" altLang="ko-KR" sz="1400" dirty="0"/>
              <a:t>[03~05</a:t>
            </a:r>
            <a:r>
              <a:rPr lang="ko-KR" altLang="en-US" sz="1400" dirty="0"/>
              <a:t>행</a:t>
            </a:r>
            <a:r>
              <a:rPr lang="en-US" altLang="ko-KR" sz="1400" dirty="0"/>
              <a:t>] </a:t>
            </a:r>
            <a:r>
              <a:rPr lang="ko-KR" altLang="en-US" sz="1400" dirty="0"/>
              <a:t>첫 번째 샘플의 </a:t>
            </a:r>
            <a:r>
              <a:rPr lang="en-US" altLang="ko-KR" sz="1400" dirty="0"/>
              <a:t>quality </a:t>
            </a:r>
            <a:r>
              <a:rPr lang="ko-KR" altLang="en-US" sz="1400" dirty="0"/>
              <a:t>예측하기</a:t>
            </a:r>
          </a:p>
          <a:p>
            <a:pPr lvl="3">
              <a:defRPr/>
            </a:pPr>
            <a:r>
              <a:rPr lang="en-US" altLang="ko-KR" dirty="0"/>
              <a:t>03</a:t>
            </a:r>
            <a:r>
              <a:rPr lang="ko-KR" altLang="en-US" dirty="0"/>
              <a:t>행 샘플 데이터를 회귀 분석 모델 </a:t>
            </a:r>
            <a:r>
              <a:rPr lang="en-US" altLang="ko-KR" dirty="0" err="1"/>
              <a:t>regression_result</a:t>
            </a:r>
            <a:r>
              <a:rPr lang="ko-KR" altLang="en-US" dirty="0"/>
              <a:t>의 예측 함수 </a:t>
            </a:r>
            <a:r>
              <a:rPr lang="en-US" altLang="ko-KR" dirty="0"/>
              <a:t>predict()</a:t>
            </a:r>
            <a:r>
              <a:rPr lang="ko-KR" altLang="en-US" dirty="0"/>
              <a:t>에 적용하여 수행한 뒤 결과 </a:t>
            </a:r>
            <a:r>
              <a:rPr lang="ko-KR" altLang="en-US" dirty="0" err="1"/>
              <a:t>예측값을</a:t>
            </a:r>
            <a:r>
              <a:rPr lang="ko-KR" altLang="en-US" dirty="0"/>
              <a:t>   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sample1_predict</a:t>
            </a:r>
            <a:r>
              <a:rPr lang="ko-KR" altLang="en-US" dirty="0"/>
              <a:t>에 저장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04</a:t>
            </a:r>
            <a:r>
              <a:rPr lang="ko-KR" altLang="en-US" dirty="0"/>
              <a:t>행 </a:t>
            </a:r>
            <a:r>
              <a:rPr lang="en-US" altLang="ko-KR" dirty="0"/>
              <a:t>sample1_predict</a:t>
            </a:r>
            <a:r>
              <a:rPr lang="ko-KR" altLang="en-US" dirty="0"/>
              <a:t>를 출력하여 예측한 </a:t>
            </a:r>
            <a:r>
              <a:rPr lang="en-US" altLang="ko-KR" dirty="0"/>
              <a:t>quality</a:t>
            </a:r>
            <a:r>
              <a:rPr lang="ko-KR" altLang="en-US" dirty="0"/>
              <a:t>를 확인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05</a:t>
            </a:r>
            <a:r>
              <a:rPr lang="ko-KR" altLang="en-US" dirty="0"/>
              <a:t>행 </a:t>
            </a:r>
            <a:r>
              <a:rPr lang="en-US" altLang="ko-KR" dirty="0"/>
              <a:t>wine</a:t>
            </a:r>
            <a:r>
              <a:rPr lang="ko-KR" altLang="en-US" dirty="0"/>
              <a:t>에서 </a:t>
            </a:r>
            <a:r>
              <a:rPr lang="en-US" altLang="ko-KR" dirty="0"/>
              <a:t>0</a:t>
            </a:r>
            <a:r>
              <a:rPr lang="ko-KR" altLang="en-US" dirty="0"/>
              <a:t>번부터 </a:t>
            </a:r>
            <a:r>
              <a:rPr lang="en-US" altLang="ko-KR" dirty="0"/>
              <a:t>4</a:t>
            </a:r>
            <a:r>
              <a:rPr lang="ko-KR" altLang="en-US" dirty="0"/>
              <a:t>번까지 샘플의 </a:t>
            </a:r>
            <a:r>
              <a:rPr lang="en-US" altLang="ko-KR" dirty="0"/>
              <a:t>quality </a:t>
            </a:r>
            <a:r>
              <a:rPr lang="ko-KR" altLang="en-US" dirty="0"/>
              <a:t>값을 출력하여 </a:t>
            </a:r>
            <a:r>
              <a:rPr lang="en-US" altLang="ko-KR" dirty="0"/>
              <a:t>sample1_predict</a:t>
            </a:r>
            <a:r>
              <a:rPr lang="ko-KR" altLang="en-US" dirty="0"/>
              <a:t>이 맞게 예측되었는지 확인</a:t>
            </a: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2">
              <a:defRPr/>
            </a:pPr>
            <a:r>
              <a:rPr lang="en-US" altLang="ko-KR" sz="1400" dirty="0"/>
              <a:t>[06~08</a:t>
            </a:r>
            <a:r>
              <a:rPr lang="ko-KR" altLang="en-US" sz="1400" dirty="0"/>
              <a:t>행</a:t>
            </a:r>
            <a:r>
              <a:rPr lang="en-US" altLang="ko-KR" sz="1400" dirty="0"/>
              <a:t>] </a:t>
            </a:r>
            <a:r>
              <a:rPr lang="ko-KR" altLang="en-US" sz="1400" dirty="0"/>
              <a:t>예측에 사용할 두 번째 샘플 데이터 만들기</a:t>
            </a:r>
          </a:p>
          <a:p>
            <a:pPr lvl="3">
              <a:defRPr/>
            </a:pPr>
            <a:r>
              <a:rPr lang="en-US" altLang="ko-KR" dirty="0"/>
              <a:t>06</a:t>
            </a:r>
            <a:r>
              <a:rPr lang="ko-KR" altLang="en-US" dirty="0"/>
              <a:t>행 </a:t>
            </a:r>
            <a:r>
              <a:rPr lang="ko-KR" altLang="en-US" dirty="0" err="1"/>
              <a:t>회귀식에</a:t>
            </a:r>
            <a:r>
              <a:rPr lang="ko-KR" altLang="en-US" dirty="0"/>
              <a:t> 사용한 독립 변수에 대입할 임의의 값을 </a:t>
            </a:r>
            <a:r>
              <a:rPr lang="ko-KR" altLang="en-US" dirty="0" err="1"/>
              <a:t>딕셔너리</a:t>
            </a:r>
            <a:r>
              <a:rPr lang="ko-KR" altLang="en-US" dirty="0"/>
              <a:t> 형태로 제작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07</a:t>
            </a:r>
            <a:r>
              <a:rPr lang="ko-KR" altLang="en-US" dirty="0"/>
              <a:t>행 </a:t>
            </a:r>
            <a:r>
              <a:rPr lang="ko-KR" altLang="en-US" dirty="0" err="1"/>
              <a:t>딕셔너리</a:t>
            </a:r>
            <a:r>
              <a:rPr lang="ko-KR" altLang="en-US" dirty="0"/>
              <a:t> 형태의 값과 </a:t>
            </a:r>
            <a:r>
              <a:rPr lang="en-US" altLang="ko-KR" dirty="0"/>
              <a:t>sample1</a:t>
            </a:r>
            <a:r>
              <a:rPr lang="ko-KR" altLang="en-US" dirty="0"/>
              <a:t>의 열 이름만 뽑아 데이터프레임으로 묶은 </a:t>
            </a:r>
            <a:r>
              <a:rPr lang="en-US" altLang="ko-KR" dirty="0"/>
              <a:t>sample2</a:t>
            </a:r>
            <a:r>
              <a:rPr lang="ko-KR" altLang="en-US" dirty="0"/>
              <a:t>를 제작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08</a:t>
            </a:r>
            <a:r>
              <a:rPr lang="ko-KR" altLang="en-US" dirty="0"/>
              <a:t>행 </a:t>
            </a:r>
            <a:r>
              <a:rPr lang="en-US" altLang="ko-KR" dirty="0"/>
              <a:t>sample2</a:t>
            </a:r>
            <a:r>
              <a:rPr lang="ko-KR" altLang="en-US" dirty="0"/>
              <a:t>를 출력하여 제대로 구성되었는지 확인</a:t>
            </a: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2">
              <a:defRPr/>
            </a:pPr>
            <a:r>
              <a:rPr lang="en-US" altLang="ko-KR" sz="1400" dirty="0"/>
              <a:t>[09~10</a:t>
            </a:r>
            <a:r>
              <a:rPr lang="ko-KR" altLang="en-US" sz="1400" dirty="0"/>
              <a:t>행</a:t>
            </a:r>
            <a:r>
              <a:rPr lang="en-US" altLang="ko-KR" sz="1400" dirty="0"/>
              <a:t>] </a:t>
            </a:r>
            <a:r>
              <a:rPr lang="ko-KR" altLang="en-US" sz="1400" dirty="0"/>
              <a:t>두 번째 샘플의 </a:t>
            </a:r>
            <a:r>
              <a:rPr lang="en-US" altLang="ko-KR" sz="1400" dirty="0"/>
              <a:t>quality </a:t>
            </a:r>
            <a:r>
              <a:rPr lang="ko-KR" altLang="en-US" sz="1400" dirty="0"/>
              <a:t>예측하기</a:t>
            </a:r>
          </a:p>
          <a:p>
            <a:pPr lvl="3">
              <a:defRPr/>
            </a:pPr>
            <a:r>
              <a:rPr lang="en-US" altLang="ko-KR" dirty="0"/>
              <a:t>09</a:t>
            </a:r>
            <a:r>
              <a:rPr lang="ko-KR" altLang="en-US" dirty="0"/>
              <a:t>행 샘플 데이터를 회귀 분석 모델 </a:t>
            </a:r>
            <a:r>
              <a:rPr lang="en-US" altLang="ko-KR" dirty="0" err="1"/>
              <a:t>regression_result</a:t>
            </a:r>
            <a:r>
              <a:rPr lang="ko-KR" altLang="en-US" dirty="0"/>
              <a:t>의 예측 함수 </a:t>
            </a:r>
            <a:r>
              <a:rPr lang="en-US" altLang="ko-KR" dirty="0"/>
              <a:t>predict()</a:t>
            </a:r>
            <a:r>
              <a:rPr lang="ko-KR" altLang="en-US" dirty="0"/>
              <a:t>에 적용하여 수행한 뒤 결과 </a:t>
            </a:r>
            <a:r>
              <a:rPr lang="ko-KR" altLang="en-US" dirty="0" err="1"/>
              <a:t>예측값을</a:t>
            </a:r>
            <a:r>
              <a:rPr lang="ko-KR" altLang="en-US" dirty="0"/>
              <a:t>  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sample2_predict</a:t>
            </a:r>
            <a:r>
              <a:rPr lang="ko-KR" altLang="en-US" dirty="0"/>
              <a:t>에 저장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10</a:t>
            </a:r>
            <a:r>
              <a:rPr lang="ko-KR" altLang="en-US" dirty="0"/>
              <a:t>행 </a:t>
            </a:r>
            <a:r>
              <a:rPr lang="en-US" altLang="ko-KR" dirty="0"/>
              <a:t>sample2_predict</a:t>
            </a:r>
            <a:r>
              <a:rPr lang="ko-KR" altLang="en-US" dirty="0"/>
              <a:t>를 출력하여 예측한 </a:t>
            </a:r>
            <a:r>
              <a:rPr lang="en-US" altLang="ko-KR" dirty="0"/>
              <a:t>quality</a:t>
            </a:r>
            <a:r>
              <a:rPr lang="ko-KR" altLang="en-US" dirty="0"/>
              <a:t>를 확인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</p:txBody>
      </p:sp>
      <p:sp>
        <p:nvSpPr>
          <p:cNvPr id="48131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[</a:t>
            </a:r>
            <a:r>
              <a:rPr lang="ko-KR" altLang="en-US" smtClean="0"/>
              <a:t>기술 통계 분석 </a:t>
            </a:r>
            <a:r>
              <a:rPr lang="en-US" altLang="ko-KR" smtClean="0"/>
              <a:t>+ </a:t>
            </a:r>
            <a:r>
              <a:rPr lang="ko-KR" altLang="en-US" smtClean="0"/>
              <a:t>그래프</a:t>
            </a:r>
            <a:r>
              <a:rPr lang="en-US" altLang="ko-KR" smtClean="0"/>
              <a:t>] </a:t>
            </a:r>
            <a:r>
              <a:rPr lang="ko-KR" altLang="en-US" smtClean="0"/>
              <a:t>와인 품질 예측하기</a:t>
            </a:r>
          </a:p>
        </p:txBody>
      </p:sp>
    </p:spTree>
    <p:extLst>
      <p:ext uri="{BB962C8B-B14F-4D97-AF65-F5344CB8AC3E}">
        <p14:creationId xmlns:p14="http://schemas.microsoft.com/office/powerpoint/2010/main" val="56212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9"/>
            <a:ext cx="8597900" cy="4433887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결과 시각화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ko-KR" altLang="en-US" dirty="0"/>
              <a:t>와인 유형에 따른 품질 등급 히스토그램 그리기</a:t>
            </a: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r>
              <a:rPr lang="ko-KR" altLang="en-US" dirty="0"/>
              <a:t>명령 프롬프트 창에서 다음 명령을 입력하여 </a:t>
            </a:r>
            <a:r>
              <a:rPr lang="en-US" altLang="ko-KR" dirty="0" err="1"/>
              <a:t>seaborn</a:t>
            </a:r>
            <a:r>
              <a:rPr lang="en-US" altLang="ko-KR" dirty="0"/>
              <a:t> </a:t>
            </a:r>
            <a:r>
              <a:rPr lang="ko-KR" altLang="en-US" dirty="0"/>
              <a:t>라이브러리 패키지를 설치</a:t>
            </a:r>
            <a:endParaRPr lang="en-US" altLang="ko-KR" dirty="0"/>
          </a:p>
          <a:p>
            <a:pPr marL="628650" lvl="3" indent="0">
              <a:buNone/>
              <a:defRPr/>
            </a:pPr>
            <a:r>
              <a:rPr lang="ko-KR" altLang="en-US" sz="1600" dirty="0"/>
              <a:t>  그 후 </a:t>
            </a:r>
            <a:r>
              <a:rPr lang="ko-KR" altLang="en-US" sz="1600" dirty="0" err="1"/>
              <a:t>파이썬</a:t>
            </a:r>
            <a:r>
              <a:rPr lang="ko-KR" altLang="en-US" sz="1600" dirty="0"/>
              <a:t> 셸 창으로 돌아와 </a:t>
            </a:r>
            <a:r>
              <a:rPr lang="ko-KR" altLang="en-US" sz="1600" dirty="0" err="1"/>
              <a:t>임포트</a:t>
            </a:r>
            <a:endParaRPr lang="en-US" altLang="ko-KR" sz="1600" dirty="0"/>
          </a:p>
          <a:p>
            <a:pPr marL="628650" lvl="3" indent="0">
              <a:buNone/>
              <a:defRPr/>
            </a:pPr>
            <a:endParaRPr lang="en-US" altLang="ko-KR" dirty="0"/>
          </a:p>
          <a:p>
            <a:pPr marL="628650" lvl="3" indent="0">
              <a:buNone/>
              <a:defRPr/>
            </a:pPr>
            <a:endParaRPr lang="en-US" altLang="ko-KR" dirty="0"/>
          </a:p>
          <a:p>
            <a:pPr marL="628650" lvl="3" indent="0">
              <a:buNone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endParaRPr lang="en-US" altLang="ko-KR" dirty="0"/>
          </a:p>
          <a:p>
            <a:pPr marL="676275" lvl="2" indent="-228600">
              <a:buFont typeface="+mj-lt"/>
              <a:buAutoNum type="arabicPeriod"/>
              <a:defRPr/>
            </a:pPr>
            <a:r>
              <a:rPr lang="ko-KR" altLang="en-US" dirty="0"/>
              <a:t> </a:t>
            </a:r>
            <a:r>
              <a:rPr lang="ko-KR" altLang="en-US" dirty="0" err="1"/>
              <a:t>파이썬</a:t>
            </a:r>
            <a:r>
              <a:rPr lang="ko-KR" altLang="en-US" dirty="0"/>
              <a:t> 셸 창에 명령을 입력</a:t>
            </a: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</p:txBody>
      </p:sp>
      <p:sp>
        <p:nvSpPr>
          <p:cNvPr id="50179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[</a:t>
            </a:r>
            <a:r>
              <a:rPr lang="ko-KR" altLang="en-US" smtClean="0"/>
              <a:t>기술 통계 분석 </a:t>
            </a:r>
            <a:r>
              <a:rPr lang="en-US" altLang="ko-KR" smtClean="0"/>
              <a:t>+ </a:t>
            </a:r>
            <a:r>
              <a:rPr lang="ko-KR" altLang="en-US" smtClean="0"/>
              <a:t>그래프</a:t>
            </a:r>
            <a:r>
              <a:rPr lang="en-US" altLang="ko-KR" smtClean="0"/>
              <a:t>] </a:t>
            </a:r>
            <a:r>
              <a:rPr lang="ko-KR" altLang="en-US" smtClean="0"/>
              <a:t>와인 품질 예측하기</a:t>
            </a:r>
          </a:p>
        </p:txBody>
      </p:sp>
      <p:pic>
        <p:nvPicPr>
          <p:cNvPr id="50180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8" y="2565400"/>
            <a:ext cx="3168650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0181" name="그룹 4"/>
          <p:cNvGrpSpPr>
            <a:grpSpLocks/>
          </p:cNvGrpSpPr>
          <p:nvPr/>
        </p:nvGrpSpPr>
        <p:grpSpPr bwMode="auto">
          <a:xfrm>
            <a:off x="2351088" y="3876675"/>
            <a:ext cx="5040312" cy="2592388"/>
            <a:chOff x="757792" y="1857862"/>
            <a:chExt cx="5118107" cy="2251197"/>
          </a:xfrm>
        </p:grpSpPr>
        <p:sp>
          <p:nvSpPr>
            <p:cNvPr id="6" name="직사각형 5"/>
            <p:cNvSpPr/>
            <p:nvPr/>
          </p:nvSpPr>
          <p:spPr>
            <a:xfrm>
              <a:off x="1046340" y="1857862"/>
              <a:ext cx="4757019" cy="225119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0183" name="내용 개체 틀 2"/>
            <p:cNvSpPr txBox="1">
              <a:spLocks/>
            </p:cNvSpPr>
            <p:nvPr/>
          </p:nvSpPr>
          <p:spPr bwMode="auto">
            <a:xfrm>
              <a:off x="757792" y="1857862"/>
              <a:ext cx="5118107" cy="2088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266700" indent="-266700" latinLnBrk="1">
                <a:spcBef>
                  <a:spcPct val="20000"/>
                </a:spcBef>
                <a:buFont typeface="Arial" panose="020B0604020202020204" pitchFamily="34" charset="0"/>
                <a:buBlip>
                  <a:blip r:embed="rId4"/>
                </a:buBlip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2667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628650" indent="-180975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809625" indent="-180975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990600" indent="-180975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14478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19050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23622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28194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/>
                <a:t>01   &gt;&gt;&gt; import matplotlib.pyplot as plt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/>
                <a:t>02   &gt;&gt;&gt; import seaborn as sns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/>
                <a:t>03   &gt;&gt;&gt; sns.set_style('dark')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/>
                <a:t>04   &gt;&gt;&gt; sns.distplot(red_wine_quality, kde = True, color = "red", label = 'red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/>
                <a:t>      wine')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 &lt;matplotlib.axes._subplots.AxesSubplot object at 0x000001C843F36348&gt;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/>
                <a:t>05   &gt;&gt;&gt; sns.distplot(white_wine_quality, kde = True, label = 'white wine')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 &lt;matplotlib.axes._subplots.AxesSubplot object at 0x000001C843F36348&gt;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/>
                <a:t>06   &gt;&gt;&gt; plt.title("Quality of Wine Type")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  Text(0.5, 1.0, 'Quality of Wine Type')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/>
                <a:t>07   &gt;&gt;&gt; plt.legend()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 &lt;matplotlib.legend.Legend object at 0x0000014F20DFA548&gt;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/>
                <a:t>08   &gt;&gt;&gt; plt.show()</a:t>
              </a:r>
              <a:endParaRPr lang="es-ES" altLang="ko-KR" sz="1000">
                <a:solidFill>
                  <a:srgbClr val="258BC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959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02. </a:t>
            </a:r>
            <a:r>
              <a:rPr lang="ko-KR" altLang="en-US" smtClean="0"/>
              <a:t>빅데이터의 활용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1819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빅데이터 활용 전략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기업의 성공적인 빅데이터 활용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리더십</a:t>
            </a:r>
            <a:r>
              <a:rPr lang="en-US" altLang="ko-KR" dirty="0"/>
              <a:t>, </a:t>
            </a:r>
            <a:r>
              <a:rPr lang="ko-KR" altLang="en-US" dirty="0"/>
              <a:t>역량 관리</a:t>
            </a:r>
            <a:r>
              <a:rPr lang="en-US" altLang="ko-KR" dirty="0"/>
              <a:t>, </a:t>
            </a:r>
            <a:r>
              <a:rPr lang="ko-KR" altLang="en-US" dirty="0"/>
              <a:t>기술 도입</a:t>
            </a:r>
            <a:r>
              <a:rPr lang="en-US" altLang="ko-KR" dirty="0"/>
              <a:t>, </a:t>
            </a:r>
            <a:r>
              <a:rPr lang="ko-KR" altLang="en-US" dirty="0"/>
              <a:t>의사결정</a:t>
            </a:r>
            <a:r>
              <a:rPr lang="en-US" altLang="ko-KR" dirty="0"/>
              <a:t>, </a:t>
            </a:r>
            <a:r>
              <a:rPr lang="ko-KR" altLang="en-US" dirty="0"/>
              <a:t>기업 문화가 필요 </a:t>
            </a:r>
            <a:r>
              <a:rPr lang="en-US" altLang="ko-KR" dirty="0"/>
              <a:t>(</a:t>
            </a:r>
            <a:r>
              <a:rPr lang="ko-KR" altLang="en-US" dirty="0"/>
              <a:t>맥아이</a:t>
            </a:r>
            <a:r>
              <a:rPr lang="en-US" altLang="ko-KR" dirty="0"/>
              <a:t>,</a:t>
            </a:r>
            <a:r>
              <a:rPr lang="ko-KR" altLang="en-US" dirty="0" err="1"/>
              <a:t>브린욜프슨</a:t>
            </a:r>
            <a:r>
              <a:rPr lang="en-US" altLang="ko-KR" dirty="0"/>
              <a:t>)</a:t>
            </a:r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r>
              <a:rPr lang="ko-KR" altLang="en-US" dirty="0"/>
              <a:t>자원</a:t>
            </a:r>
            <a:r>
              <a:rPr lang="en-US" altLang="ko-KR" dirty="0"/>
              <a:t>, </a:t>
            </a:r>
            <a:r>
              <a:rPr lang="ko-KR" altLang="en-US" dirty="0"/>
              <a:t>기술</a:t>
            </a:r>
            <a:r>
              <a:rPr lang="en-US" altLang="ko-KR" dirty="0"/>
              <a:t>, </a:t>
            </a:r>
            <a:r>
              <a:rPr lang="ko-KR" altLang="en-US" dirty="0"/>
              <a:t>인력의 </a:t>
            </a:r>
            <a:r>
              <a:rPr lang="en-US" altLang="ko-KR" dirty="0"/>
              <a:t>3</a:t>
            </a:r>
            <a:r>
              <a:rPr lang="ko-KR" altLang="en-US" dirty="0"/>
              <a:t>가지 요소에 대한 전략을 수립</a:t>
            </a: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2">
              <a:defRPr/>
            </a:pPr>
            <a:endParaRPr lang="ko-KR" altLang="en-US" dirty="0"/>
          </a:p>
        </p:txBody>
      </p:sp>
      <p:pic>
        <p:nvPicPr>
          <p:cNvPr id="2253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3" y="5013326"/>
            <a:ext cx="1712912" cy="164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3" y="2133600"/>
            <a:ext cx="5472112" cy="238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553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9"/>
            <a:ext cx="8597900" cy="4433887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결과 시각화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ko-KR" altLang="en-US" dirty="0"/>
              <a:t>와인 유형에 따른 품질 등급 히스토그램 그리기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r>
              <a:rPr lang="ko-KR" altLang="en-US" dirty="0" err="1"/>
              <a:t>파이썬</a:t>
            </a:r>
            <a:r>
              <a:rPr lang="ko-KR" altLang="en-US" dirty="0"/>
              <a:t> 셸 창에 명령을 입력</a:t>
            </a:r>
            <a:endParaRPr lang="en-US" altLang="ko-KR" dirty="0"/>
          </a:p>
          <a:p>
            <a:pPr lvl="3">
              <a:defRPr/>
            </a:pPr>
            <a:r>
              <a:rPr lang="en-US" altLang="ko-KR" sz="1200" dirty="0"/>
              <a:t>01~02</a:t>
            </a:r>
            <a:r>
              <a:rPr lang="ko-KR" altLang="en-US" sz="1200" dirty="0"/>
              <a:t>행 시각화에 필요한 패키지를 로드</a:t>
            </a:r>
            <a:endParaRPr lang="en-US" altLang="ko-KR" sz="1200" dirty="0"/>
          </a:p>
          <a:p>
            <a:pPr lvl="2">
              <a:defRPr/>
            </a:pPr>
            <a:r>
              <a:rPr lang="en-US" altLang="ko-KR" sz="1400" dirty="0"/>
              <a:t>[03~08</a:t>
            </a:r>
            <a:r>
              <a:rPr lang="ko-KR" altLang="en-US" sz="1400" dirty="0"/>
              <a:t>행</a:t>
            </a:r>
            <a:r>
              <a:rPr lang="en-US" altLang="ko-KR" sz="1400" dirty="0"/>
              <a:t>] </a:t>
            </a:r>
            <a:r>
              <a:rPr lang="ko-KR" altLang="en-US" sz="1400" dirty="0"/>
              <a:t>커널 밀도 추정</a:t>
            </a:r>
            <a:r>
              <a:rPr lang="en-US" altLang="ko-KR" sz="1400" dirty="0"/>
              <a:t>(</a:t>
            </a:r>
            <a:r>
              <a:rPr lang="en-US" altLang="ko-KR" sz="1400" dirty="0" err="1"/>
              <a:t>kde</a:t>
            </a:r>
            <a:r>
              <a:rPr lang="en-US" altLang="ko-KR" sz="1400" dirty="0"/>
              <a:t>)</a:t>
            </a:r>
            <a:r>
              <a:rPr lang="ko-KR" altLang="en-US" sz="1400" dirty="0"/>
              <a:t>을 적용한 히스토그램 그리기</a:t>
            </a:r>
          </a:p>
          <a:p>
            <a:pPr lvl="3">
              <a:defRPr/>
            </a:pPr>
            <a:r>
              <a:rPr lang="en-US" altLang="ko-KR" dirty="0"/>
              <a:t>03</a:t>
            </a:r>
            <a:r>
              <a:rPr lang="ko-KR" altLang="en-US" dirty="0"/>
              <a:t>행 히스토그램 차트의 배경색 스타일을 설정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04</a:t>
            </a:r>
            <a:r>
              <a:rPr lang="ko-KR" altLang="en-US" dirty="0"/>
              <a:t>행 레드 와인에 대한 </a:t>
            </a:r>
            <a:r>
              <a:rPr lang="en-US" altLang="ko-KR" dirty="0" err="1"/>
              <a:t>distplot</a:t>
            </a:r>
            <a:r>
              <a:rPr lang="en-US" altLang="ko-KR" dirty="0"/>
              <a:t> </a:t>
            </a:r>
            <a:r>
              <a:rPr lang="ko-KR" altLang="en-US" dirty="0"/>
              <a:t>객체를 생성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05</a:t>
            </a:r>
            <a:r>
              <a:rPr lang="ko-KR" altLang="en-US" dirty="0"/>
              <a:t>행 화이트 와인에 대한 </a:t>
            </a:r>
            <a:r>
              <a:rPr lang="en-US" altLang="ko-KR" dirty="0" err="1"/>
              <a:t>distplot</a:t>
            </a:r>
            <a:r>
              <a:rPr lang="en-US" altLang="ko-KR" dirty="0"/>
              <a:t> </a:t>
            </a:r>
            <a:r>
              <a:rPr lang="ko-KR" altLang="en-US" dirty="0"/>
              <a:t>객체를 생성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06</a:t>
            </a:r>
            <a:r>
              <a:rPr lang="ko-KR" altLang="en-US" dirty="0"/>
              <a:t>행 차트 제목을 설정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07</a:t>
            </a:r>
            <a:r>
              <a:rPr lang="ko-KR" altLang="en-US" dirty="0"/>
              <a:t>행 차트 범례를 설정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08</a:t>
            </a:r>
            <a:r>
              <a:rPr lang="ko-KR" altLang="en-US" dirty="0"/>
              <a:t>행 설정한 내용대로 차트를 표시</a:t>
            </a:r>
            <a:r>
              <a:rPr lang="en-US" altLang="ko-KR" dirty="0"/>
              <a:t> </a:t>
            </a:r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2">
              <a:defRPr/>
            </a:pPr>
            <a:r>
              <a:rPr lang="en-US" altLang="ko-KR" dirty="0"/>
              <a:t>x</a:t>
            </a:r>
            <a:r>
              <a:rPr lang="ko-KR" altLang="en-US" dirty="0"/>
              <a:t>축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qualit</a:t>
            </a:r>
            <a:endParaRPr lang="en-US" altLang="ko-KR" dirty="0"/>
          </a:p>
          <a:p>
            <a:pPr lvl="2">
              <a:defRPr/>
            </a:pPr>
            <a:r>
              <a:rPr lang="en-US" altLang="ko-KR" dirty="0"/>
              <a:t>y</a:t>
            </a:r>
            <a:r>
              <a:rPr lang="ko-KR" altLang="en-US" dirty="0"/>
              <a:t>축</a:t>
            </a:r>
            <a:r>
              <a:rPr lang="en-US" altLang="ko-KR" dirty="0"/>
              <a:t>:</a:t>
            </a:r>
            <a:r>
              <a:rPr lang="ko-KR" altLang="en-US" dirty="0"/>
              <a:t> 확률 밀도 </a:t>
            </a:r>
            <a:r>
              <a:rPr lang="ko-KR" altLang="en-US" dirty="0" err="1"/>
              <a:t>함수값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</p:txBody>
      </p:sp>
      <p:sp>
        <p:nvSpPr>
          <p:cNvPr id="52227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[</a:t>
            </a:r>
            <a:r>
              <a:rPr lang="ko-KR" altLang="en-US" smtClean="0"/>
              <a:t>기술 통계 분석 </a:t>
            </a:r>
            <a:r>
              <a:rPr lang="en-US" altLang="ko-KR" smtClean="0"/>
              <a:t>+ </a:t>
            </a:r>
            <a:r>
              <a:rPr lang="ko-KR" altLang="en-US" smtClean="0"/>
              <a:t>그래프</a:t>
            </a:r>
            <a:r>
              <a:rPr lang="en-US" altLang="ko-KR" smtClean="0"/>
              <a:t>] </a:t>
            </a:r>
            <a:r>
              <a:rPr lang="ko-KR" altLang="en-US" smtClean="0"/>
              <a:t>와인 품질 예측하기</a:t>
            </a:r>
          </a:p>
        </p:txBody>
      </p:sp>
      <p:pic>
        <p:nvPicPr>
          <p:cNvPr id="52228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900" y="3284538"/>
            <a:ext cx="3455988" cy="319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439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9"/>
            <a:ext cx="8597900" cy="4433887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결과 시각화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ko-KR" altLang="en-US" dirty="0"/>
              <a:t>부분 회귀 플롯으로 시각화하기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독립 변수가 </a:t>
            </a:r>
            <a:r>
              <a:rPr lang="en-US" altLang="ko-KR" dirty="0"/>
              <a:t>2</a:t>
            </a:r>
            <a:r>
              <a:rPr lang="ko-KR" altLang="en-US" dirty="0"/>
              <a:t>개 이상인 경우에는 부분 회귀 플롯을 사용하여 하나의 독립 변수가 종속 변수에 미치는 영향력을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시각화 함으로써 결과를 분석할 수 있음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</p:txBody>
      </p:sp>
      <p:sp>
        <p:nvSpPr>
          <p:cNvPr id="54275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[</a:t>
            </a:r>
            <a:r>
              <a:rPr lang="ko-KR" altLang="en-US" smtClean="0"/>
              <a:t>기술 통계 분석 </a:t>
            </a:r>
            <a:r>
              <a:rPr lang="en-US" altLang="ko-KR" smtClean="0"/>
              <a:t>+ </a:t>
            </a:r>
            <a:r>
              <a:rPr lang="ko-KR" altLang="en-US" smtClean="0"/>
              <a:t>그래프</a:t>
            </a:r>
            <a:r>
              <a:rPr lang="en-US" altLang="ko-KR" smtClean="0"/>
              <a:t>] </a:t>
            </a:r>
            <a:r>
              <a:rPr lang="ko-KR" altLang="en-US" smtClean="0"/>
              <a:t>와인 품질 예측하기</a:t>
            </a:r>
          </a:p>
        </p:txBody>
      </p:sp>
      <p:grpSp>
        <p:nvGrpSpPr>
          <p:cNvPr id="54276" name="그룹 5"/>
          <p:cNvGrpSpPr>
            <a:grpSpLocks/>
          </p:cNvGrpSpPr>
          <p:nvPr/>
        </p:nvGrpSpPr>
        <p:grpSpPr bwMode="auto">
          <a:xfrm>
            <a:off x="2351089" y="2492376"/>
            <a:ext cx="7489825" cy="1800225"/>
            <a:chOff x="865796" y="1857862"/>
            <a:chExt cx="5118107" cy="2251197"/>
          </a:xfrm>
        </p:grpSpPr>
        <p:sp>
          <p:nvSpPr>
            <p:cNvPr id="7" name="직사각형 6"/>
            <p:cNvSpPr/>
            <p:nvPr/>
          </p:nvSpPr>
          <p:spPr>
            <a:xfrm>
              <a:off x="1045874" y="1857862"/>
              <a:ext cx="4757952" cy="225119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4278" name="내용 개체 틀 2"/>
            <p:cNvSpPr txBox="1">
              <a:spLocks/>
            </p:cNvSpPr>
            <p:nvPr/>
          </p:nvSpPr>
          <p:spPr bwMode="auto">
            <a:xfrm>
              <a:off x="865796" y="1939343"/>
              <a:ext cx="5118107" cy="2088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266700" indent="-266700" latinLnBrk="1">
                <a:spcBef>
                  <a:spcPct val="20000"/>
                </a:spcBef>
                <a:buFont typeface="Arial" panose="020B0604020202020204" pitchFamily="34" charset="0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2667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628650" indent="-180975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809625" indent="-180975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990600" indent="-180975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14478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19050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23622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28194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/>
                <a:t>01   &gt;&gt;&gt; import statsmodels.api as sm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/>
                <a:t>02   &gt;&gt;&gt; others = list(set(wine.columns).difference(set(["quality", "fixed_acidity"])))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/>
                <a:t>03   &gt;&gt;&gt; p, resids = sm.graphics.plot_partregress("quality", "fixed_acidity", others, data = wine, ret_coords = True)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/>
                <a:t>04   &gt;&gt;&gt; plt.show()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/>
                <a:t>05   &gt;&gt;&gt; fig = plt.figure(figsize = (8, 13))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/>
                <a:t>06   &gt;&gt;&gt; sm.graphics.plot_partregress_grid(regression_result, fig = fig)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/>
                <a:t>      </a:t>
              </a:r>
              <a:r>
                <a:rPr lang="es-ES" altLang="ko-KR" sz="1000">
                  <a:solidFill>
                    <a:srgbClr val="258BCD"/>
                  </a:solidFill>
                </a:rPr>
                <a:t>&lt;Figure size 800x1300 with 12 Axes&gt;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/>
                <a:t>07   &gt;&gt;&gt; plt.show()</a:t>
              </a:r>
              <a:endParaRPr lang="es-ES" altLang="ko-KR" sz="1000">
                <a:solidFill>
                  <a:srgbClr val="258BC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947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9"/>
            <a:ext cx="8597900" cy="4433887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결과 시각화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ko-KR" altLang="en-US" dirty="0"/>
              <a:t>부분 회귀 플롯으로 시각화하기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01</a:t>
            </a:r>
            <a:r>
              <a:rPr lang="ko-KR" altLang="en-US" dirty="0"/>
              <a:t>행 부분 회귀 계산을 위해 </a:t>
            </a:r>
            <a:r>
              <a:rPr lang="en-US" altLang="ko-KR" dirty="0" err="1"/>
              <a:t>statsmodels.api</a:t>
            </a:r>
            <a:r>
              <a:rPr lang="ko-KR" altLang="en-US" dirty="0" err="1"/>
              <a:t>를</a:t>
            </a:r>
            <a:r>
              <a:rPr lang="ko-KR" altLang="en-US" dirty="0"/>
              <a:t> 로드</a:t>
            </a:r>
            <a:endParaRPr lang="en-US" altLang="ko-KR" dirty="0"/>
          </a:p>
          <a:p>
            <a:pPr lvl="2">
              <a:defRPr/>
            </a:pPr>
            <a:r>
              <a:rPr lang="en-US" altLang="ko-KR" sz="1400" dirty="0"/>
              <a:t>[02~04</a:t>
            </a:r>
            <a:r>
              <a:rPr lang="ko-KR" altLang="en-US" sz="1400" dirty="0"/>
              <a:t>행</a:t>
            </a:r>
            <a:r>
              <a:rPr lang="en-US" altLang="ko-KR" sz="1400" dirty="0"/>
              <a:t>] </a:t>
            </a:r>
            <a:r>
              <a:rPr lang="en-US" altLang="ko-KR" sz="1400" dirty="0" err="1"/>
              <a:t>fixed_acidity</a:t>
            </a:r>
            <a:r>
              <a:rPr lang="ko-KR" altLang="en-US" sz="1400" dirty="0"/>
              <a:t>가 종속 변수 </a:t>
            </a:r>
            <a:r>
              <a:rPr lang="en-US" altLang="ko-KR" sz="1400" dirty="0"/>
              <a:t>quality</a:t>
            </a:r>
            <a:r>
              <a:rPr lang="ko-KR" altLang="en-US" sz="1400" dirty="0"/>
              <a:t>에 미치는 영향력을 시각화하기</a:t>
            </a:r>
          </a:p>
          <a:p>
            <a:pPr lvl="3">
              <a:defRPr/>
            </a:pPr>
            <a:r>
              <a:rPr lang="en-US" altLang="ko-KR" dirty="0"/>
              <a:t>02</a:t>
            </a:r>
            <a:r>
              <a:rPr lang="ko-KR" altLang="en-US" dirty="0"/>
              <a:t>행 부분 회귀에 사용한 독립 변수와 종속 변수를 제외한 나머지 변수 이름을 리스트 </a:t>
            </a:r>
            <a:r>
              <a:rPr lang="en-US" altLang="ko-KR" dirty="0"/>
              <a:t>others</a:t>
            </a:r>
            <a:r>
              <a:rPr lang="ko-KR" altLang="en-US" dirty="0"/>
              <a:t>로 추출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03</a:t>
            </a:r>
            <a:r>
              <a:rPr lang="ko-KR" altLang="en-US" dirty="0"/>
              <a:t>행 나머지 변수는 고정하고 </a:t>
            </a:r>
            <a:r>
              <a:rPr lang="en-US" altLang="ko-KR" dirty="0" err="1"/>
              <a:t>fixed_acidity</a:t>
            </a:r>
            <a:r>
              <a:rPr lang="ko-KR" altLang="en-US" dirty="0"/>
              <a:t>가 종속 변수 </a:t>
            </a:r>
            <a:r>
              <a:rPr lang="en-US" altLang="ko-KR" dirty="0"/>
              <a:t>quality</a:t>
            </a:r>
            <a:r>
              <a:rPr lang="ko-KR" altLang="en-US" dirty="0"/>
              <a:t>에 미치는 영향에 </a:t>
            </a:r>
            <a:r>
              <a:rPr lang="ko-KR" altLang="en-US" dirty="0" err="1"/>
              <a:t>부분회귀를</a:t>
            </a:r>
            <a:r>
              <a:rPr lang="ko-KR" altLang="en-US" dirty="0"/>
              <a:t> 수행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04</a:t>
            </a:r>
            <a:r>
              <a:rPr lang="ko-KR" altLang="en-US" dirty="0"/>
              <a:t>행 부분 회귀의 결과를 플롯으로 시각화하여 나타냄</a:t>
            </a: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</p:txBody>
      </p:sp>
      <p:sp>
        <p:nvSpPr>
          <p:cNvPr id="56323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[</a:t>
            </a:r>
            <a:r>
              <a:rPr lang="ko-KR" altLang="en-US" smtClean="0"/>
              <a:t>기술 통계 분석 </a:t>
            </a:r>
            <a:r>
              <a:rPr lang="en-US" altLang="ko-KR" smtClean="0"/>
              <a:t>+ </a:t>
            </a:r>
            <a:r>
              <a:rPr lang="ko-KR" altLang="en-US" smtClean="0"/>
              <a:t>그래프</a:t>
            </a:r>
            <a:r>
              <a:rPr lang="en-US" altLang="ko-KR" smtClean="0"/>
              <a:t>] </a:t>
            </a:r>
            <a:r>
              <a:rPr lang="ko-KR" altLang="en-US" smtClean="0"/>
              <a:t>와인 품질 예측하기</a:t>
            </a:r>
          </a:p>
        </p:txBody>
      </p:sp>
      <p:pic>
        <p:nvPicPr>
          <p:cNvPr id="5632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239" y="3573463"/>
            <a:ext cx="3216275" cy="281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373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9"/>
            <a:ext cx="8597900" cy="4433887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결과 시각화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ko-KR" altLang="en-US" dirty="0"/>
              <a:t>부분 회귀 플롯으로 시각화하기</a:t>
            </a:r>
            <a:endParaRPr lang="en-US" altLang="ko-KR" dirty="0"/>
          </a:p>
          <a:p>
            <a:pPr lvl="2">
              <a:defRPr/>
            </a:pPr>
            <a:r>
              <a:rPr lang="en-US" altLang="ko-KR" sz="1400" dirty="0"/>
              <a:t>[05~07</a:t>
            </a:r>
            <a:r>
              <a:rPr lang="ko-KR" altLang="en-US" sz="1400" dirty="0"/>
              <a:t>행</a:t>
            </a:r>
            <a:r>
              <a:rPr lang="en-US" altLang="ko-KR" sz="1400" dirty="0"/>
              <a:t>] </a:t>
            </a:r>
            <a:r>
              <a:rPr lang="ko-KR" altLang="en-US" sz="1400" dirty="0"/>
              <a:t>각 독립 변수가 종속 변수 </a:t>
            </a:r>
            <a:r>
              <a:rPr lang="en-US" altLang="ko-KR" sz="1400" dirty="0"/>
              <a:t>quality</a:t>
            </a:r>
            <a:r>
              <a:rPr lang="ko-KR" altLang="en-US" sz="1400" dirty="0"/>
              <a:t>에 미치는 영향력을 시각화하기</a:t>
            </a:r>
          </a:p>
          <a:p>
            <a:pPr lvl="3">
              <a:defRPr/>
            </a:pPr>
            <a:r>
              <a:rPr lang="en-US" altLang="ko-KR" dirty="0"/>
              <a:t>05</a:t>
            </a:r>
            <a:r>
              <a:rPr lang="ko-KR" altLang="en-US" dirty="0"/>
              <a:t>행 차트의 크기를 지정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06</a:t>
            </a:r>
            <a:r>
              <a:rPr lang="ko-KR" altLang="en-US" dirty="0"/>
              <a:t>행 다중 선형 회귀 분석 결과를 가지고 있는 </a:t>
            </a:r>
            <a:r>
              <a:rPr lang="en-US" altLang="ko-KR" dirty="0" err="1"/>
              <a:t>regression_result</a:t>
            </a:r>
            <a:r>
              <a:rPr lang="ko-KR" altLang="en-US" dirty="0"/>
              <a:t>를 이용해 각 독립 변수의 부분 회귀 플롯을 구함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07</a:t>
            </a:r>
            <a:r>
              <a:rPr lang="ko-KR" altLang="en-US" dirty="0"/>
              <a:t>행 부분 회귀 결과를 플롯으로 시각화하여 나타냄</a:t>
            </a:r>
            <a:endParaRPr lang="en-US" altLang="ko-KR" dirty="0"/>
          </a:p>
        </p:txBody>
      </p:sp>
      <p:sp>
        <p:nvSpPr>
          <p:cNvPr id="58371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[</a:t>
            </a:r>
            <a:r>
              <a:rPr lang="ko-KR" altLang="en-US" smtClean="0"/>
              <a:t>기술 통계 분석 </a:t>
            </a:r>
            <a:r>
              <a:rPr lang="en-US" altLang="ko-KR" smtClean="0"/>
              <a:t>+ </a:t>
            </a:r>
            <a:r>
              <a:rPr lang="ko-KR" altLang="en-US" smtClean="0"/>
              <a:t>그래프</a:t>
            </a:r>
            <a:r>
              <a:rPr lang="en-US" altLang="ko-KR" smtClean="0"/>
              <a:t>] </a:t>
            </a:r>
            <a:r>
              <a:rPr lang="ko-KR" altLang="en-US" smtClean="0"/>
              <a:t>와인 품질 예측하기</a:t>
            </a:r>
          </a:p>
        </p:txBody>
      </p:sp>
      <p:pic>
        <p:nvPicPr>
          <p:cNvPr id="5837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75" y="2924176"/>
            <a:ext cx="2755900" cy="378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554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9"/>
            <a:ext cx="8597900" cy="4433887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 </a:t>
            </a:r>
            <a:r>
              <a:rPr lang="ko-KR" altLang="en-US" dirty="0" err="1"/>
              <a:t>미리보기</a:t>
            </a:r>
            <a:endParaRPr lang="en-US" altLang="ko-KR" dirty="0"/>
          </a:p>
        </p:txBody>
      </p:sp>
      <p:sp>
        <p:nvSpPr>
          <p:cNvPr id="60419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777163" cy="547688"/>
          </a:xfrm>
        </p:spPr>
        <p:txBody>
          <a:bodyPr/>
          <a:lstStyle/>
          <a:p>
            <a:r>
              <a:rPr lang="en-US" altLang="ko-KR" smtClean="0"/>
              <a:t>02. [</a:t>
            </a:r>
            <a:r>
              <a:rPr lang="ko-KR" altLang="en-US" smtClean="0"/>
              <a:t>상관 분석 </a:t>
            </a:r>
            <a:r>
              <a:rPr lang="en-US" altLang="ko-KR" smtClean="0"/>
              <a:t>+ </a:t>
            </a:r>
            <a:r>
              <a:rPr lang="ko-KR" altLang="en-US" smtClean="0"/>
              <a:t>히트맵</a:t>
            </a:r>
            <a:r>
              <a:rPr lang="en-US" altLang="ko-KR" smtClean="0"/>
              <a:t>] </a:t>
            </a:r>
            <a:r>
              <a:rPr lang="ko-KR" altLang="en-US" smtClean="0"/>
              <a:t>타이타닉호 생존율 분석하기</a:t>
            </a:r>
          </a:p>
        </p:txBody>
      </p:sp>
      <p:pic>
        <p:nvPicPr>
          <p:cNvPr id="60420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4" y="1628775"/>
            <a:ext cx="4537075" cy="509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01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9"/>
            <a:ext cx="8597900" cy="4433887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 </a:t>
            </a:r>
            <a:r>
              <a:rPr lang="ko-KR" altLang="en-US" dirty="0" err="1"/>
              <a:t>미리보기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타이타닉호의 생존자와 관련된 변수의 상관관계를 찾아봄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생존과 가장 상관도가 높은 변수는 무엇인지 분석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상관 분석을 위해 </a:t>
            </a:r>
            <a:r>
              <a:rPr lang="ko-KR" altLang="en-US" dirty="0" err="1"/>
              <a:t>피어슨</a:t>
            </a:r>
            <a:r>
              <a:rPr lang="ko-KR" altLang="en-US" dirty="0"/>
              <a:t> 상관 계수를 사용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변수 간의 상관관계는 시각화하여 분석</a:t>
            </a:r>
            <a:endParaRPr lang="en-US" altLang="ko-KR" dirty="0"/>
          </a:p>
        </p:txBody>
      </p:sp>
      <p:sp>
        <p:nvSpPr>
          <p:cNvPr id="62467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777163" cy="547688"/>
          </a:xfrm>
        </p:spPr>
        <p:txBody>
          <a:bodyPr/>
          <a:lstStyle/>
          <a:p>
            <a:r>
              <a:rPr lang="en-US" altLang="ko-KR" smtClean="0"/>
              <a:t>02. [</a:t>
            </a:r>
            <a:r>
              <a:rPr lang="ko-KR" altLang="en-US" smtClean="0"/>
              <a:t>상관 분석 </a:t>
            </a:r>
            <a:r>
              <a:rPr lang="en-US" altLang="ko-KR" smtClean="0"/>
              <a:t>+ </a:t>
            </a:r>
            <a:r>
              <a:rPr lang="ko-KR" altLang="en-US" smtClean="0"/>
              <a:t>히트맵</a:t>
            </a:r>
            <a:r>
              <a:rPr lang="en-US" altLang="ko-KR" smtClean="0"/>
              <a:t>] </a:t>
            </a:r>
            <a:r>
              <a:rPr lang="ko-KR" altLang="en-US" smtClean="0"/>
              <a:t>타이타닉호 생존율 분석하기</a:t>
            </a:r>
          </a:p>
        </p:txBody>
      </p:sp>
    </p:spTree>
    <p:extLst>
      <p:ext uri="{BB962C8B-B14F-4D97-AF65-F5344CB8AC3E}">
        <p14:creationId xmlns:p14="http://schemas.microsoft.com/office/powerpoint/2010/main" val="321760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9"/>
            <a:ext cx="8597900" cy="4433887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핵심 개념 이해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상관 분석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두 변수가 어떤 선형적 관계에 있는지를 분석하는 방법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두 변수는 서로 독립적이거나 상관된 관계일 수 있는데</a:t>
            </a:r>
            <a:r>
              <a:rPr lang="en-US" altLang="ko-KR" dirty="0"/>
              <a:t>, </a:t>
            </a:r>
            <a:r>
              <a:rPr lang="ko-KR" altLang="en-US" dirty="0"/>
              <a:t>두 변수의 관계의 강도를 상관관계 </a:t>
            </a:r>
            <a:r>
              <a:rPr lang="ko-KR" altLang="en-US" dirty="0" err="1"/>
              <a:t>라고함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상관 분석에서는 상관관계의 정도를 나타내는 단위로 </a:t>
            </a:r>
            <a:r>
              <a:rPr lang="ko-KR" altLang="en-US" dirty="0" err="1"/>
              <a:t>모상관</a:t>
            </a:r>
            <a:r>
              <a:rPr lang="ko-KR" altLang="en-US" dirty="0"/>
              <a:t> 계수 </a:t>
            </a:r>
            <a:r>
              <a:rPr lang="en-US" altLang="ko-KR" dirty="0"/>
              <a:t>ρ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상관 계수는 두 변수가 연관된 정도를 나타낼 뿐 인과 관계를 설명하지 않으므로 정확한 </a:t>
            </a:r>
            <a:r>
              <a:rPr lang="ko-KR" altLang="en-US" dirty="0" err="1"/>
              <a:t>예측치를</a:t>
            </a:r>
            <a:r>
              <a:rPr lang="ko-KR" altLang="en-US" dirty="0"/>
              <a:t> 계산할 수는 없음</a:t>
            </a:r>
            <a:endParaRPr lang="en-US" altLang="ko-KR" dirty="0"/>
          </a:p>
          <a:p>
            <a:pPr lvl="3">
              <a:defRPr/>
            </a:pPr>
            <a:endParaRPr lang="en-US" altLang="ko-KR" sz="300" dirty="0"/>
          </a:p>
          <a:p>
            <a:pPr lvl="2">
              <a:defRPr/>
            </a:pPr>
            <a:r>
              <a:rPr lang="ko-KR" altLang="en-US" dirty="0"/>
              <a:t>단순 상관 분석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두 변수가 어느 정도 강한 관계에 있는지 측정</a:t>
            </a:r>
            <a:r>
              <a:rPr lang="en-US" altLang="ko-KR" dirty="0"/>
              <a:t> </a:t>
            </a:r>
          </a:p>
          <a:p>
            <a:pPr lvl="2">
              <a:defRPr/>
            </a:pPr>
            <a:r>
              <a:rPr lang="ko-KR" altLang="en-US" dirty="0"/>
              <a:t>다중 상관 분석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세 개 이상의 변수 간 관계의 강도를 측정</a:t>
            </a:r>
            <a:endParaRPr lang="en-US" altLang="ko-KR" dirty="0"/>
          </a:p>
          <a:p>
            <a:pPr lvl="3">
              <a:defRPr/>
            </a:pPr>
            <a:r>
              <a:rPr lang="ko-KR" altLang="en-US" dirty="0" err="1"/>
              <a:t>편상관</a:t>
            </a:r>
            <a:r>
              <a:rPr lang="ko-KR" altLang="en-US" dirty="0"/>
              <a:t> 분석</a:t>
            </a:r>
            <a:r>
              <a:rPr lang="en-US" altLang="ko-KR" dirty="0"/>
              <a:t>: </a:t>
            </a:r>
            <a:r>
              <a:rPr lang="ko-KR" altLang="en-US" dirty="0"/>
              <a:t>다른 변수와의 관계를 고정하고 두 변수 간 관계의 강도를 나타내는 것</a:t>
            </a:r>
            <a:endParaRPr lang="en-US" altLang="ko-KR" dirty="0"/>
          </a:p>
          <a:p>
            <a:pPr lvl="3">
              <a:defRPr/>
            </a:pPr>
            <a:endParaRPr lang="en-US" altLang="ko-KR" sz="500" dirty="0"/>
          </a:p>
          <a:p>
            <a:pPr lvl="1">
              <a:defRPr/>
            </a:pPr>
            <a:r>
              <a:rPr lang="ko-KR" altLang="en-US" dirty="0"/>
              <a:t>상관 계수 </a:t>
            </a:r>
            <a:r>
              <a:rPr lang="en-US" altLang="ko-KR" dirty="0"/>
              <a:t>ρ</a:t>
            </a:r>
          </a:p>
          <a:p>
            <a:pPr lvl="3">
              <a:defRPr/>
            </a:pPr>
            <a:r>
              <a:rPr lang="ko-KR" altLang="en-US" dirty="0"/>
              <a:t>변수 간 관계의 정도</a:t>
            </a:r>
            <a:r>
              <a:rPr lang="en-US" altLang="ko-KR" dirty="0"/>
              <a:t>(0~1)</a:t>
            </a:r>
            <a:r>
              <a:rPr lang="ko-KR" altLang="en-US" dirty="0"/>
              <a:t>와 방향</a:t>
            </a:r>
            <a:r>
              <a:rPr lang="en-US" altLang="ko-KR" dirty="0"/>
              <a:t>(+, -)</a:t>
            </a:r>
            <a:r>
              <a:rPr lang="ko-KR" altLang="en-US" dirty="0"/>
              <a:t>을 하나의 수치로 요약해주는 지수로 </a:t>
            </a:r>
            <a:r>
              <a:rPr lang="en-US" altLang="ko-KR" dirty="0"/>
              <a:t>-1</a:t>
            </a:r>
            <a:r>
              <a:rPr lang="ko-KR" altLang="en-US" dirty="0"/>
              <a:t>에서 </a:t>
            </a:r>
            <a:r>
              <a:rPr lang="en-US" altLang="ko-KR" dirty="0"/>
              <a:t>+1 </a:t>
            </a:r>
            <a:r>
              <a:rPr lang="ko-KR" altLang="en-US" dirty="0"/>
              <a:t>사이의 값을 가짐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상관 계수가 </a:t>
            </a:r>
            <a:r>
              <a:rPr lang="en-US" altLang="ko-KR" dirty="0"/>
              <a:t>+</a:t>
            </a:r>
            <a:r>
              <a:rPr lang="ko-KR" altLang="en-US" dirty="0"/>
              <a:t>이면 양의 상관관계이며 한 변수가 증가하면 다른 변수도 증가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상관 계수가 </a:t>
            </a:r>
            <a:r>
              <a:rPr lang="en-US" altLang="ko-KR" dirty="0"/>
              <a:t>–</a:t>
            </a:r>
            <a:r>
              <a:rPr lang="ko-KR" altLang="en-US" dirty="0"/>
              <a:t>이면 음의 상관관계이며 한 변수가 증가할 때 다른 변수는 감소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0.0 ~ 0.2: </a:t>
            </a:r>
            <a:r>
              <a:rPr lang="ko-KR" altLang="en-US" dirty="0"/>
              <a:t>상관관계가 거의 없음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0.2 ~ 0.4: </a:t>
            </a:r>
            <a:r>
              <a:rPr lang="ko-KR" altLang="en-US" dirty="0"/>
              <a:t>약한 상관관계가 있음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0.4 ~ 0.6: </a:t>
            </a:r>
            <a:r>
              <a:rPr lang="ko-KR" altLang="en-US" dirty="0"/>
              <a:t>상관관계가 있음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0.6 ~ 0.8: </a:t>
            </a:r>
            <a:r>
              <a:rPr lang="ko-KR" altLang="en-US" dirty="0"/>
              <a:t>강한 상관관계가 있음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0.8 ~ 1.0: </a:t>
            </a:r>
            <a:r>
              <a:rPr lang="ko-KR" altLang="en-US" dirty="0"/>
              <a:t>매우 강한 상관관계가 있음</a:t>
            </a:r>
            <a:r>
              <a:rPr lang="en-US" altLang="ko-KR" dirty="0"/>
              <a:t> </a:t>
            </a:r>
          </a:p>
          <a:p>
            <a:pPr lvl="3">
              <a:defRPr/>
            </a:pPr>
            <a:endParaRPr lang="en-US" altLang="ko-KR" dirty="0"/>
          </a:p>
        </p:txBody>
      </p:sp>
      <p:sp>
        <p:nvSpPr>
          <p:cNvPr id="64515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777163" cy="547688"/>
          </a:xfrm>
        </p:spPr>
        <p:txBody>
          <a:bodyPr/>
          <a:lstStyle/>
          <a:p>
            <a:r>
              <a:rPr lang="en-US" altLang="ko-KR" smtClean="0"/>
              <a:t>02. [</a:t>
            </a:r>
            <a:r>
              <a:rPr lang="ko-KR" altLang="en-US" smtClean="0"/>
              <a:t>상관 분석 </a:t>
            </a:r>
            <a:r>
              <a:rPr lang="en-US" altLang="ko-KR" smtClean="0"/>
              <a:t>+ </a:t>
            </a:r>
            <a:r>
              <a:rPr lang="ko-KR" altLang="en-US" smtClean="0"/>
              <a:t>히트맵</a:t>
            </a:r>
            <a:r>
              <a:rPr lang="en-US" altLang="ko-KR" smtClean="0"/>
              <a:t>] </a:t>
            </a:r>
            <a:r>
              <a:rPr lang="ko-KR" altLang="en-US" smtClean="0"/>
              <a:t>타이타닉호 생존율 분석하기</a:t>
            </a:r>
          </a:p>
        </p:txBody>
      </p:sp>
    </p:spTree>
    <p:extLst>
      <p:ext uri="{BB962C8B-B14F-4D97-AF65-F5344CB8AC3E}">
        <p14:creationId xmlns:p14="http://schemas.microsoft.com/office/powerpoint/2010/main" val="401572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9"/>
            <a:ext cx="8597900" cy="4433887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수집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3">
              <a:defRPr/>
            </a:pPr>
            <a:r>
              <a:rPr lang="en-US" altLang="ko-KR" dirty="0"/>
              <a:t>01</a:t>
            </a:r>
            <a:r>
              <a:rPr lang="ko-KR" altLang="en-US" dirty="0"/>
              <a:t>행 </a:t>
            </a:r>
            <a:r>
              <a:rPr lang="en-US" altLang="ko-KR" dirty="0" err="1"/>
              <a:t>seaborn</a:t>
            </a:r>
            <a:r>
              <a:rPr lang="en-US" altLang="ko-KR" dirty="0"/>
              <a:t> </a:t>
            </a:r>
            <a:r>
              <a:rPr lang="ko-KR" altLang="en-US" dirty="0"/>
              <a:t>패키지를 로드</a:t>
            </a:r>
            <a:r>
              <a:rPr lang="en-US" altLang="ko-KR" dirty="0"/>
              <a:t> </a:t>
            </a:r>
          </a:p>
          <a:p>
            <a:pPr lvl="3">
              <a:defRPr/>
            </a:pPr>
            <a:r>
              <a:rPr lang="en-US" altLang="ko-KR" dirty="0"/>
              <a:t>03</a:t>
            </a:r>
            <a:r>
              <a:rPr lang="ko-KR" altLang="en-US" dirty="0"/>
              <a:t>행 </a:t>
            </a:r>
            <a:r>
              <a:rPr lang="en-US" altLang="ko-KR" dirty="0"/>
              <a:t>titanic </a:t>
            </a:r>
            <a:r>
              <a:rPr lang="ko-KR" altLang="en-US" dirty="0"/>
              <a:t>데이터를 로드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04</a:t>
            </a:r>
            <a:r>
              <a:rPr lang="ko-KR" altLang="en-US" dirty="0"/>
              <a:t>행 데이터를 </a:t>
            </a:r>
            <a:r>
              <a:rPr lang="en-US" altLang="ko-KR" dirty="0"/>
              <a:t>CSV </a:t>
            </a:r>
            <a:r>
              <a:rPr lang="ko-KR" altLang="en-US" dirty="0"/>
              <a:t>파일로 저장</a:t>
            </a: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데이터 준비</a:t>
            </a: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r>
              <a:rPr lang="ko-KR" altLang="en-US" dirty="0"/>
              <a:t>저장한 </a:t>
            </a:r>
            <a:r>
              <a:rPr lang="en-US" altLang="ko-KR" dirty="0"/>
              <a:t>titanic.csv </a:t>
            </a:r>
            <a:r>
              <a:rPr lang="ko-KR" altLang="en-US" dirty="0"/>
              <a:t>파일을 열어서 데이터 정리 작업이 필요한지 확인</a:t>
            </a:r>
            <a:endParaRPr lang="en-US" altLang="ko-KR" dirty="0"/>
          </a:p>
        </p:txBody>
      </p:sp>
      <p:sp>
        <p:nvSpPr>
          <p:cNvPr id="66563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777163" cy="547688"/>
          </a:xfrm>
        </p:spPr>
        <p:txBody>
          <a:bodyPr/>
          <a:lstStyle/>
          <a:p>
            <a:r>
              <a:rPr lang="en-US" altLang="ko-KR" smtClean="0"/>
              <a:t>02. [</a:t>
            </a:r>
            <a:r>
              <a:rPr lang="ko-KR" altLang="en-US" smtClean="0"/>
              <a:t>상관 분석 </a:t>
            </a:r>
            <a:r>
              <a:rPr lang="en-US" altLang="ko-KR" smtClean="0"/>
              <a:t>+ </a:t>
            </a:r>
            <a:r>
              <a:rPr lang="ko-KR" altLang="en-US" smtClean="0"/>
              <a:t>히트맵</a:t>
            </a:r>
            <a:r>
              <a:rPr lang="en-US" altLang="ko-KR" smtClean="0"/>
              <a:t>] </a:t>
            </a:r>
            <a:r>
              <a:rPr lang="ko-KR" altLang="en-US" smtClean="0"/>
              <a:t>타이타닉호 생존율 분석하기</a:t>
            </a:r>
          </a:p>
        </p:txBody>
      </p:sp>
      <p:grpSp>
        <p:nvGrpSpPr>
          <p:cNvPr id="66564" name="그룹 3"/>
          <p:cNvGrpSpPr>
            <a:grpSpLocks/>
          </p:cNvGrpSpPr>
          <p:nvPr/>
        </p:nvGrpSpPr>
        <p:grpSpPr bwMode="auto">
          <a:xfrm>
            <a:off x="2135189" y="1557338"/>
            <a:ext cx="5329237" cy="863600"/>
            <a:chOff x="757792" y="1857862"/>
            <a:chExt cx="5410570" cy="964799"/>
          </a:xfrm>
        </p:grpSpPr>
        <p:sp>
          <p:nvSpPr>
            <p:cNvPr id="5" name="직사각형 4"/>
            <p:cNvSpPr/>
            <p:nvPr/>
          </p:nvSpPr>
          <p:spPr>
            <a:xfrm>
              <a:off x="1046291" y="1857862"/>
              <a:ext cx="5122071" cy="9647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6567" name="내용 개체 틀 2"/>
            <p:cNvSpPr txBox="1">
              <a:spLocks/>
            </p:cNvSpPr>
            <p:nvPr/>
          </p:nvSpPr>
          <p:spPr bwMode="auto">
            <a:xfrm>
              <a:off x="757792" y="1857863"/>
              <a:ext cx="5410570" cy="964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266700" indent="-266700" latinLnBrk="1">
                <a:spcBef>
                  <a:spcPct val="20000"/>
                </a:spcBef>
                <a:buFont typeface="Arial" panose="020B0604020202020204" pitchFamily="34" charset="0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2667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628650" indent="-180975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809625" indent="-180975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990600" indent="-180975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14478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19050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23622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28194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/>
                <a:t>01   &gt;&gt;&gt; import seaborn as sns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/>
                <a:t>02   &gt;&gt;&gt; import pandas as pd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/>
                <a:t>03   &gt;&gt;&gt; titanic = sns.load_dataset("titanic")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/>
                <a:t>04   &gt;&gt;&gt; titanic.to_csv('C:/Users/kmj/My_Python/7</a:t>
              </a:r>
              <a:r>
                <a:rPr lang="ko-KR" altLang="en-US" sz="1000"/>
                <a:t>장</a:t>
              </a:r>
              <a:r>
                <a:rPr lang="en-US" altLang="ko-KR" sz="1000"/>
                <a:t>_</a:t>
              </a:r>
              <a:r>
                <a:rPr lang="es-ES" altLang="ko-KR" sz="1000"/>
                <a:t>data/titanic.csv', index = False)</a:t>
              </a:r>
              <a:endParaRPr lang="es-ES" altLang="ko-KR" sz="1000">
                <a:solidFill>
                  <a:srgbClr val="258BCD"/>
                </a:solidFill>
              </a:endParaRPr>
            </a:p>
          </p:txBody>
        </p:sp>
      </p:grpSp>
      <p:pic>
        <p:nvPicPr>
          <p:cNvPr id="66565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3" y="4076700"/>
            <a:ext cx="489585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475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9"/>
            <a:ext cx="8597900" cy="4433887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준비</a:t>
            </a:r>
            <a:endParaRPr lang="en-US" altLang="ko-KR" dirty="0"/>
          </a:p>
        </p:txBody>
      </p:sp>
      <p:sp>
        <p:nvSpPr>
          <p:cNvPr id="68611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777163" cy="547688"/>
          </a:xfrm>
        </p:spPr>
        <p:txBody>
          <a:bodyPr/>
          <a:lstStyle/>
          <a:p>
            <a:r>
              <a:rPr lang="en-US" altLang="ko-KR" smtClean="0"/>
              <a:t>02. [</a:t>
            </a:r>
            <a:r>
              <a:rPr lang="ko-KR" altLang="en-US" smtClean="0"/>
              <a:t>상관 분석 </a:t>
            </a:r>
            <a:r>
              <a:rPr lang="en-US" altLang="ko-KR" smtClean="0"/>
              <a:t>+ </a:t>
            </a:r>
            <a:r>
              <a:rPr lang="ko-KR" altLang="en-US" smtClean="0"/>
              <a:t>히트맵</a:t>
            </a:r>
            <a:r>
              <a:rPr lang="en-US" altLang="ko-KR" smtClean="0"/>
              <a:t>] </a:t>
            </a:r>
            <a:r>
              <a:rPr lang="ko-KR" altLang="en-US" smtClean="0"/>
              <a:t>타이타닉호 생존율 분석하기</a:t>
            </a:r>
          </a:p>
        </p:txBody>
      </p:sp>
      <p:grpSp>
        <p:nvGrpSpPr>
          <p:cNvPr id="68612" name="그룹 9"/>
          <p:cNvGrpSpPr>
            <a:grpSpLocks/>
          </p:cNvGrpSpPr>
          <p:nvPr/>
        </p:nvGrpSpPr>
        <p:grpSpPr bwMode="auto">
          <a:xfrm>
            <a:off x="1631950" y="1628775"/>
            <a:ext cx="5327650" cy="4895850"/>
            <a:chOff x="757792" y="1857862"/>
            <a:chExt cx="6673036" cy="1058167"/>
          </a:xfrm>
        </p:grpSpPr>
        <p:sp>
          <p:nvSpPr>
            <p:cNvPr id="11" name="직사각형 10"/>
            <p:cNvSpPr/>
            <p:nvPr/>
          </p:nvSpPr>
          <p:spPr>
            <a:xfrm>
              <a:off x="1046109" y="1857862"/>
              <a:ext cx="6024821" cy="10581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8616" name="내용 개체 틀 2"/>
            <p:cNvSpPr txBox="1">
              <a:spLocks/>
            </p:cNvSpPr>
            <p:nvPr/>
          </p:nvSpPr>
          <p:spPr bwMode="auto">
            <a:xfrm>
              <a:off x="757792" y="1857863"/>
              <a:ext cx="6673036" cy="964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266700" indent="-266700" latinLnBrk="1">
                <a:spcBef>
                  <a:spcPct val="20000"/>
                </a:spcBef>
                <a:buFont typeface="Arial" panose="020B0604020202020204" pitchFamily="34" charset="0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2667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628650" indent="-180975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809625" indent="-180975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990600" indent="-180975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14478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19050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23622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28194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/>
                <a:t>01   &gt;&gt;&gt; titanic.isnull().sum()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  survived            0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  pclass             </a:t>
              </a:r>
              <a:r>
                <a:rPr lang="en-US" altLang="ko-KR" sz="800">
                  <a:solidFill>
                    <a:srgbClr val="258BCD"/>
                  </a:solidFill>
                </a:rPr>
                <a:t> </a:t>
              </a:r>
              <a:r>
                <a:rPr lang="en-US" altLang="ko-KR" sz="1000">
                  <a:solidFill>
                    <a:srgbClr val="258BCD"/>
                  </a:solidFill>
                </a:rPr>
                <a:t> 0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  sex              </a:t>
              </a:r>
              <a:r>
                <a:rPr lang="en-US" altLang="ko-KR" sz="900">
                  <a:solidFill>
                    <a:srgbClr val="258BCD"/>
                  </a:solidFill>
                </a:rPr>
                <a:t>    </a:t>
              </a:r>
              <a:r>
                <a:rPr lang="en-US" altLang="ko-KR" sz="1000">
                  <a:solidFill>
                    <a:srgbClr val="258BCD"/>
                  </a:solidFill>
                </a:rPr>
                <a:t> 0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  age              </a:t>
              </a:r>
              <a:r>
                <a:rPr lang="en-US" altLang="ko-KR" sz="800">
                  <a:solidFill>
                    <a:srgbClr val="258BCD"/>
                  </a:solidFill>
                </a:rPr>
                <a:t>  </a:t>
              </a:r>
              <a:r>
                <a:rPr lang="en-US" altLang="ko-KR" sz="1000">
                  <a:solidFill>
                    <a:srgbClr val="258BCD"/>
                  </a:solidFill>
                </a:rPr>
                <a:t>  177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  sibsp                0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  parch          </a:t>
              </a:r>
              <a:r>
                <a:rPr lang="en-US" altLang="ko-KR" sz="800">
                  <a:solidFill>
                    <a:srgbClr val="258BCD"/>
                  </a:solidFill>
                </a:rPr>
                <a:t>   </a:t>
              </a:r>
              <a:r>
                <a:rPr lang="en-US" altLang="ko-KR" sz="1000">
                  <a:solidFill>
                    <a:srgbClr val="258BCD"/>
                  </a:solidFill>
                </a:rPr>
                <a:t>   0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  fare                </a:t>
              </a:r>
              <a:r>
                <a:rPr lang="en-US" altLang="ko-KR" sz="700">
                  <a:solidFill>
                    <a:srgbClr val="258BCD"/>
                  </a:solidFill>
                </a:rPr>
                <a:t> </a:t>
              </a:r>
              <a:r>
                <a:rPr lang="en-US" altLang="ko-KR" sz="1000">
                  <a:solidFill>
                    <a:srgbClr val="258BCD"/>
                  </a:solidFill>
                </a:rPr>
                <a:t> 0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  embarked      </a:t>
              </a:r>
              <a:r>
                <a:rPr lang="en-US" altLang="ko-KR" sz="800">
                  <a:solidFill>
                    <a:srgbClr val="258BCD"/>
                  </a:solidFill>
                </a:rPr>
                <a:t>  </a:t>
              </a:r>
              <a:r>
                <a:rPr lang="en-US" altLang="ko-KR" sz="1000">
                  <a:solidFill>
                    <a:srgbClr val="258BCD"/>
                  </a:solidFill>
                </a:rPr>
                <a:t>  2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  class              </a:t>
              </a:r>
              <a:r>
                <a:rPr lang="en-US" altLang="ko-KR" sz="700">
                  <a:solidFill>
                    <a:srgbClr val="258BCD"/>
                  </a:solidFill>
                </a:rPr>
                <a:t>  </a:t>
              </a:r>
              <a:r>
                <a:rPr lang="en-US" altLang="ko-KR" sz="1000">
                  <a:solidFill>
                    <a:srgbClr val="258BCD"/>
                  </a:solidFill>
                </a:rPr>
                <a:t> 0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 </a:t>
              </a:r>
              <a:r>
                <a:rPr lang="en-US" altLang="ko-KR" sz="1000"/>
                <a:t> </a:t>
              </a:r>
              <a:r>
                <a:rPr lang="en-US" altLang="ko-KR" sz="1000">
                  <a:solidFill>
                    <a:srgbClr val="258BCD"/>
                  </a:solidFill>
                </a:rPr>
                <a:t>who                 0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  adult_male     </a:t>
              </a:r>
              <a:r>
                <a:rPr lang="en-US" altLang="ko-KR" sz="800">
                  <a:solidFill>
                    <a:srgbClr val="258BCD"/>
                  </a:solidFill>
                </a:rPr>
                <a:t>   </a:t>
              </a:r>
              <a:r>
                <a:rPr lang="en-US" altLang="ko-KR" sz="1000">
                  <a:solidFill>
                    <a:srgbClr val="258BCD"/>
                  </a:solidFill>
                </a:rPr>
                <a:t> 0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  deck              </a:t>
              </a:r>
              <a:r>
                <a:rPr lang="en-US" altLang="ko-KR" sz="500">
                  <a:solidFill>
                    <a:srgbClr val="258BCD"/>
                  </a:solidFill>
                </a:rPr>
                <a:t> </a:t>
              </a:r>
              <a:r>
                <a:rPr lang="en-US" altLang="ko-KR" sz="1000">
                  <a:solidFill>
                    <a:srgbClr val="258BCD"/>
                  </a:solidFill>
                </a:rPr>
                <a:t>  688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  embark_town   </a:t>
              </a:r>
              <a:r>
                <a:rPr lang="en-US" altLang="ko-KR" sz="700">
                  <a:solidFill>
                    <a:srgbClr val="258BCD"/>
                  </a:solidFill>
                </a:rPr>
                <a:t>  </a:t>
              </a:r>
              <a:r>
                <a:rPr lang="en-US" altLang="ko-KR" sz="1000">
                  <a:solidFill>
                    <a:srgbClr val="258BCD"/>
                  </a:solidFill>
                </a:rPr>
                <a:t> 2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  alive            </a:t>
              </a:r>
              <a:r>
                <a:rPr lang="en-US" altLang="ko-KR" sz="900">
                  <a:solidFill>
                    <a:srgbClr val="258BCD"/>
                  </a:solidFill>
                </a:rPr>
                <a:t>  </a:t>
              </a:r>
              <a:r>
                <a:rPr lang="en-US" altLang="ko-KR" sz="1000">
                  <a:solidFill>
                    <a:srgbClr val="258BCD"/>
                  </a:solidFill>
                </a:rPr>
                <a:t>   0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  alone          </a:t>
              </a:r>
              <a:r>
                <a:rPr lang="en-US" altLang="ko-KR" sz="700">
                  <a:solidFill>
                    <a:srgbClr val="258BCD"/>
                  </a:solidFill>
                </a:rPr>
                <a:t>  </a:t>
              </a:r>
              <a:r>
                <a:rPr lang="en-US" altLang="ko-KR" sz="900">
                  <a:solidFill>
                    <a:srgbClr val="258BCD"/>
                  </a:solidFill>
                </a:rPr>
                <a:t> </a:t>
              </a:r>
              <a:r>
                <a:rPr lang="en-US" altLang="ko-KR" sz="1000">
                  <a:solidFill>
                    <a:srgbClr val="258BCD"/>
                  </a:solidFill>
                </a:rPr>
                <a:t>   0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  </a:t>
              </a:r>
              <a:r>
                <a:rPr lang="es-ES" altLang="ko-KR" sz="1000">
                  <a:solidFill>
                    <a:srgbClr val="258BCD"/>
                  </a:solidFill>
                </a:rPr>
                <a:t>dtype  :  int64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/>
                <a:t>02   &gt;&gt;&gt; titanic['age'] = titanic['age'].fillna(titanic['age'].median())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/>
                <a:t>03   &gt;&gt;&gt; titanic['embarked'].value_counts()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  </a:t>
              </a:r>
              <a:r>
                <a:rPr lang="es-ES" altLang="ko-KR" sz="1000">
                  <a:solidFill>
                    <a:srgbClr val="258BCD"/>
                  </a:solidFill>
                </a:rPr>
                <a:t>S     644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  </a:t>
              </a:r>
              <a:r>
                <a:rPr lang="es-ES" altLang="ko-KR" sz="1000">
                  <a:solidFill>
                    <a:srgbClr val="258BCD"/>
                  </a:solidFill>
                </a:rPr>
                <a:t>C     168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  </a:t>
              </a:r>
              <a:r>
                <a:rPr lang="es-ES" altLang="ko-KR" sz="1000">
                  <a:solidFill>
                    <a:srgbClr val="258BCD"/>
                  </a:solidFill>
                </a:rPr>
                <a:t>Q     77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  </a:t>
              </a:r>
              <a:r>
                <a:rPr lang="es-ES" altLang="ko-KR" sz="1000">
                  <a:solidFill>
                    <a:srgbClr val="258BCD"/>
                  </a:solidFill>
                </a:rPr>
                <a:t>Name  :  embarked, dtype: int64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/>
                <a:t>06   &gt;&gt;&gt; titanic['embark_town'] = titanic['embark_town'].fillna('Southampton')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/>
                <a:t>07   &gt;&gt;&gt; titanic['deck'].value_counts()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endParaRPr lang="es-ES" altLang="ko-KR" sz="1000">
                <a:solidFill>
                  <a:srgbClr val="258BCD"/>
                </a:solidFill>
              </a:endParaRP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endParaRPr lang="es-ES" altLang="ko-KR" sz="1000">
                <a:solidFill>
                  <a:srgbClr val="258BCD"/>
                </a:solidFill>
              </a:endParaRP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endParaRPr lang="es-ES" altLang="ko-KR" sz="1000">
                <a:solidFill>
                  <a:srgbClr val="258BCD"/>
                </a:solidFill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6935789" y="1611313"/>
            <a:ext cx="3240087" cy="5168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8614" name="내용 개체 틀 2"/>
          <p:cNvSpPr txBox="1">
            <a:spLocks/>
          </p:cNvSpPr>
          <p:nvPr/>
        </p:nvSpPr>
        <p:spPr bwMode="auto">
          <a:xfrm>
            <a:off x="6646863" y="1581151"/>
            <a:ext cx="4913312" cy="304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>
                <a:solidFill>
                  <a:srgbClr val="258BCD"/>
                </a:solidFill>
              </a:rPr>
              <a:t>      C     59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>
                <a:solidFill>
                  <a:srgbClr val="258BCD"/>
                </a:solidFill>
              </a:rPr>
              <a:t>      B     47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>
                <a:solidFill>
                  <a:srgbClr val="258BCD"/>
                </a:solidFill>
              </a:rPr>
              <a:t>      D     33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>
                <a:solidFill>
                  <a:srgbClr val="258BCD"/>
                </a:solidFill>
              </a:rPr>
              <a:t>      E     32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>
                <a:solidFill>
                  <a:srgbClr val="258BCD"/>
                </a:solidFill>
              </a:rPr>
              <a:t>      A     15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>
                <a:solidFill>
                  <a:srgbClr val="258BCD"/>
                </a:solidFill>
              </a:rPr>
              <a:t>      F     13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>
                <a:solidFill>
                  <a:srgbClr val="258BCD"/>
                </a:solidFill>
              </a:rPr>
              <a:t>      G     4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>
                <a:solidFill>
                  <a:srgbClr val="258BCD"/>
                </a:solidFill>
              </a:rPr>
              <a:t>      Name: deck, dtype: int64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/>
              <a:t>08   &gt;&gt;&gt; titanic['deck'] = titanic['deck'].fillna('C')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/>
              <a:t>09   &gt;&gt;&gt; titanic.isnull().sum()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>
                <a:solidFill>
                  <a:srgbClr val="258BCD"/>
                </a:solidFill>
              </a:rPr>
              <a:t>      survived            0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>
                <a:solidFill>
                  <a:srgbClr val="258BCD"/>
                </a:solidFill>
              </a:rPr>
              <a:t>      pclass           </a:t>
            </a:r>
            <a:r>
              <a:rPr lang="en-US" altLang="ko-KR" sz="900">
                <a:solidFill>
                  <a:srgbClr val="258BCD"/>
                </a:solidFill>
              </a:rPr>
              <a:t>   </a:t>
            </a:r>
            <a:r>
              <a:rPr lang="en-US" altLang="ko-KR" sz="1000">
                <a:solidFill>
                  <a:srgbClr val="258BCD"/>
                </a:solidFill>
              </a:rPr>
              <a:t> 0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>
                <a:solidFill>
                  <a:srgbClr val="258BCD"/>
                </a:solidFill>
              </a:rPr>
              <a:t>      sex                </a:t>
            </a:r>
            <a:r>
              <a:rPr lang="en-US" altLang="ko-KR" sz="700">
                <a:solidFill>
                  <a:srgbClr val="258BCD"/>
                </a:solidFill>
              </a:rPr>
              <a:t>  </a:t>
            </a:r>
            <a:r>
              <a:rPr lang="en-US" altLang="ko-KR" sz="1000">
                <a:solidFill>
                  <a:srgbClr val="258BCD"/>
                </a:solidFill>
              </a:rPr>
              <a:t> 0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>
                <a:solidFill>
                  <a:srgbClr val="258BCD"/>
                </a:solidFill>
              </a:rPr>
              <a:t>      age               </a:t>
            </a:r>
            <a:r>
              <a:rPr lang="en-US" altLang="ko-KR" sz="900">
                <a:solidFill>
                  <a:srgbClr val="258BCD"/>
                </a:solidFill>
              </a:rPr>
              <a:t>  </a:t>
            </a:r>
            <a:r>
              <a:rPr lang="en-US" altLang="ko-KR" sz="1000">
                <a:solidFill>
                  <a:srgbClr val="258BCD"/>
                </a:solidFill>
              </a:rPr>
              <a:t> 0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>
                <a:solidFill>
                  <a:srgbClr val="258BCD"/>
                </a:solidFill>
              </a:rPr>
              <a:t>      sibsp           </a:t>
            </a:r>
            <a:r>
              <a:rPr lang="en-US" altLang="ko-KR" sz="900">
                <a:solidFill>
                  <a:srgbClr val="258BCD"/>
                </a:solidFill>
              </a:rPr>
              <a:t> </a:t>
            </a:r>
            <a:r>
              <a:rPr lang="en-US" altLang="ko-KR" sz="700">
                <a:solidFill>
                  <a:srgbClr val="258BCD"/>
                </a:solidFill>
              </a:rPr>
              <a:t> </a:t>
            </a:r>
            <a:r>
              <a:rPr lang="en-US" altLang="ko-KR" sz="800">
                <a:solidFill>
                  <a:srgbClr val="258BCD"/>
                </a:solidFill>
              </a:rPr>
              <a:t>  </a:t>
            </a:r>
            <a:r>
              <a:rPr lang="en-US" altLang="ko-KR" sz="600">
                <a:solidFill>
                  <a:srgbClr val="258BCD"/>
                </a:solidFill>
              </a:rPr>
              <a:t> </a:t>
            </a:r>
            <a:r>
              <a:rPr lang="en-US" altLang="ko-KR" sz="1000">
                <a:solidFill>
                  <a:srgbClr val="258BCD"/>
                </a:solidFill>
              </a:rPr>
              <a:t> 0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>
                <a:solidFill>
                  <a:srgbClr val="258BCD"/>
                </a:solidFill>
              </a:rPr>
              <a:t>      parch             </a:t>
            </a:r>
            <a:r>
              <a:rPr lang="en-US" altLang="ko-KR" sz="700">
                <a:solidFill>
                  <a:srgbClr val="258BCD"/>
                </a:solidFill>
              </a:rPr>
              <a:t>  </a:t>
            </a:r>
            <a:r>
              <a:rPr lang="en-US" altLang="ko-KR" sz="1000">
                <a:solidFill>
                  <a:srgbClr val="258BCD"/>
                </a:solidFill>
              </a:rPr>
              <a:t> 0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>
                <a:solidFill>
                  <a:srgbClr val="258BCD"/>
                </a:solidFill>
              </a:rPr>
              <a:t>      fare              </a:t>
            </a:r>
            <a:r>
              <a:rPr lang="en-US" altLang="ko-KR" sz="900">
                <a:solidFill>
                  <a:srgbClr val="258BCD"/>
                </a:solidFill>
              </a:rPr>
              <a:t>   </a:t>
            </a:r>
            <a:r>
              <a:rPr lang="en-US" altLang="ko-KR" sz="1000">
                <a:solidFill>
                  <a:srgbClr val="258BCD"/>
                </a:solidFill>
              </a:rPr>
              <a:t> 0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>
                <a:solidFill>
                  <a:srgbClr val="258BCD"/>
                </a:solidFill>
              </a:rPr>
              <a:t>      embarked       </a:t>
            </a:r>
            <a:r>
              <a:rPr lang="en-US" altLang="ko-KR" sz="800">
                <a:solidFill>
                  <a:srgbClr val="258BCD"/>
                </a:solidFill>
              </a:rPr>
              <a:t>  </a:t>
            </a:r>
            <a:r>
              <a:rPr lang="en-US" altLang="ko-KR" sz="1000">
                <a:solidFill>
                  <a:srgbClr val="258BCD"/>
                </a:solidFill>
              </a:rPr>
              <a:t> 0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>
                <a:solidFill>
                  <a:srgbClr val="258BCD"/>
                </a:solidFill>
              </a:rPr>
              <a:t>      class           </a:t>
            </a:r>
            <a:r>
              <a:rPr lang="en-US" altLang="ko-KR" sz="800">
                <a:solidFill>
                  <a:srgbClr val="258BCD"/>
                </a:solidFill>
              </a:rPr>
              <a:t>    </a:t>
            </a:r>
            <a:r>
              <a:rPr lang="en-US" altLang="ko-KR" sz="1000">
                <a:solidFill>
                  <a:srgbClr val="258BCD"/>
                </a:solidFill>
              </a:rPr>
              <a:t>  0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>
                <a:solidFill>
                  <a:srgbClr val="258BCD"/>
                </a:solidFill>
              </a:rPr>
              <a:t>      who                 0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>
                <a:solidFill>
                  <a:srgbClr val="258BCD"/>
                </a:solidFill>
              </a:rPr>
              <a:t>      adult_male    </a:t>
            </a:r>
            <a:r>
              <a:rPr lang="en-US" altLang="ko-KR" sz="800">
                <a:solidFill>
                  <a:srgbClr val="258BCD"/>
                </a:solidFill>
              </a:rPr>
              <a:t>    </a:t>
            </a:r>
            <a:r>
              <a:rPr lang="en-US" altLang="ko-KR" sz="1000">
                <a:solidFill>
                  <a:srgbClr val="258BCD"/>
                </a:solidFill>
              </a:rPr>
              <a:t> 0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>
                <a:solidFill>
                  <a:srgbClr val="258BCD"/>
                </a:solidFill>
              </a:rPr>
              <a:t>      deck             </a:t>
            </a:r>
            <a:r>
              <a:rPr lang="en-US" altLang="ko-KR" sz="800">
                <a:solidFill>
                  <a:srgbClr val="258BCD"/>
                </a:solidFill>
              </a:rPr>
              <a:t>   </a:t>
            </a:r>
            <a:r>
              <a:rPr lang="en-US" altLang="ko-KR" sz="1000">
                <a:solidFill>
                  <a:srgbClr val="258BCD"/>
                </a:solidFill>
              </a:rPr>
              <a:t> 0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>
                <a:solidFill>
                  <a:srgbClr val="258BCD"/>
                </a:solidFill>
              </a:rPr>
              <a:t>      embark_town</a:t>
            </a:r>
            <a:r>
              <a:rPr lang="en-US" altLang="ko-KR" sz="800">
                <a:solidFill>
                  <a:srgbClr val="258BCD"/>
                </a:solidFill>
              </a:rPr>
              <a:t>  </a:t>
            </a:r>
            <a:r>
              <a:rPr lang="en-US" altLang="ko-KR" sz="700">
                <a:solidFill>
                  <a:srgbClr val="258BCD"/>
                </a:solidFill>
              </a:rPr>
              <a:t>  </a:t>
            </a:r>
            <a:r>
              <a:rPr lang="en-US" altLang="ko-KR" sz="900">
                <a:solidFill>
                  <a:srgbClr val="258BCD"/>
                </a:solidFill>
              </a:rPr>
              <a:t> </a:t>
            </a:r>
            <a:r>
              <a:rPr lang="en-US" altLang="ko-KR" sz="1000">
                <a:solidFill>
                  <a:srgbClr val="258BCD"/>
                </a:solidFill>
              </a:rPr>
              <a:t> 0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>
                <a:solidFill>
                  <a:srgbClr val="258BCD"/>
                </a:solidFill>
              </a:rPr>
              <a:t>      alive          </a:t>
            </a:r>
            <a:r>
              <a:rPr lang="en-US" altLang="ko-KR" sz="900">
                <a:solidFill>
                  <a:srgbClr val="258BCD"/>
                </a:solidFill>
              </a:rPr>
              <a:t>    </a:t>
            </a:r>
            <a:r>
              <a:rPr lang="en-US" altLang="ko-KR" sz="1000">
                <a:solidFill>
                  <a:srgbClr val="258BCD"/>
                </a:solidFill>
              </a:rPr>
              <a:t>   0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>
                <a:solidFill>
                  <a:srgbClr val="258BCD"/>
                </a:solidFill>
              </a:rPr>
              <a:t>      alone         </a:t>
            </a:r>
            <a:r>
              <a:rPr lang="en-US" altLang="ko-KR" sz="800">
                <a:solidFill>
                  <a:srgbClr val="258BCD"/>
                </a:solidFill>
              </a:rPr>
              <a:t>    </a:t>
            </a:r>
            <a:r>
              <a:rPr lang="en-US" altLang="ko-KR" sz="1000">
                <a:solidFill>
                  <a:srgbClr val="258BCD"/>
                </a:solidFill>
              </a:rPr>
              <a:t>   0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>
                <a:solidFill>
                  <a:srgbClr val="258BCD"/>
                </a:solidFill>
              </a:rPr>
              <a:t>      dtype: int64</a:t>
            </a:r>
            <a:endParaRPr lang="es-ES" altLang="ko-KR" sz="1000">
              <a:solidFill>
                <a:srgbClr val="258BC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67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9"/>
            <a:ext cx="8669338" cy="4433887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탐색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ko-KR" altLang="en-US" dirty="0"/>
              <a:t>데이터의 기본 정보 탐색하기</a:t>
            </a:r>
            <a:endParaRPr lang="en-US" altLang="ko-KR" dirty="0"/>
          </a:p>
        </p:txBody>
      </p:sp>
      <p:sp>
        <p:nvSpPr>
          <p:cNvPr id="70659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777163" cy="547688"/>
          </a:xfrm>
        </p:spPr>
        <p:txBody>
          <a:bodyPr/>
          <a:lstStyle/>
          <a:p>
            <a:r>
              <a:rPr lang="en-US" altLang="ko-KR" smtClean="0"/>
              <a:t>02. [</a:t>
            </a:r>
            <a:r>
              <a:rPr lang="ko-KR" altLang="en-US" smtClean="0"/>
              <a:t>상관 분석 </a:t>
            </a:r>
            <a:r>
              <a:rPr lang="en-US" altLang="ko-KR" smtClean="0"/>
              <a:t>+ </a:t>
            </a:r>
            <a:r>
              <a:rPr lang="ko-KR" altLang="en-US" smtClean="0"/>
              <a:t>히트맵</a:t>
            </a:r>
            <a:r>
              <a:rPr lang="en-US" altLang="ko-KR" smtClean="0"/>
              <a:t>] </a:t>
            </a:r>
            <a:r>
              <a:rPr lang="ko-KR" altLang="en-US" smtClean="0"/>
              <a:t>타이타닉호 생존율 분석하기</a:t>
            </a:r>
          </a:p>
        </p:txBody>
      </p:sp>
      <p:grpSp>
        <p:nvGrpSpPr>
          <p:cNvPr id="70660" name="그룹 12"/>
          <p:cNvGrpSpPr>
            <a:grpSpLocks/>
          </p:cNvGrpSpPr>
          <p:nvPr/>
        </p:nvGrpSpPr>
        <p:grpSpPr bwMode="auto">
          <a:xfrm>
            <a:off x="2279650" y="1927226"/>
            <a:ext cx="3887788" cy="4824413"/>
            <a:chOff x="757792" y="1857862"/>
            <a:chExt cx="4869513" cy="1058167"/>
          </a:xfrm>
        </p:grpSpPr>
        <p:sp>
          <p:nvSpPr>
            <p:cNvPr id="14" name="직사각형 13"/>
            <p:cNvSpPr/>
            <p:nvPr/>
          </p:nvSpPr>
          <p:spPr>
            <a:xfrm>
              <a:off x="1046106" y="1857862"/>
              <a:ext cx="4400257" cy="10581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0663" name="내용 개체 틀 2"/>
            <p:cNvSpPr txBox="1">
              <a:spLocks/>
            </p:cNvSpPr>
            <p:nvPr/>
          </p:nvSpPr>
          <p:spPr bwMode="auto">
            <a:xfrm>
              <a:off x="757792" y="1857863"/>
              <a:ext cx="4869513" cy="964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266700" indent="-266700" latinLnBrk="1">
                <a:spcBef>
                  <a:spcPct val="20000"/>
                </a:spcBef>
                <a:buFont typeface="Arial" panose="020B0604020202020204" pitchFamily="34" charset="0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2667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628650" indent="-180975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809625" indent="-180975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990600" indent="-180975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14478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19050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23622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28194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900"/>
                <a:t>01   &gt;&gt;&gt; titanic.info()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900"/>
                <a:t>      </a:t>
              </a:r>
              <a:r>
                <a:rPr lang="en-US" altLang="ko-KR" sz="900">
                  <a:solidFill>
                    <a:srgbClr val="258BCD"/>
                  </a:solidFill>
                </a:rPr>
                <a:t>&lt;class 'pandas.core.frame.DataFrame'&gt;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900">
                  <a:solidFill>
                    <a:srgbClr val="258BCD"/>
                  </a:solidFill>
                </a:rPr>
                <a:t>      RangeIndex: 891 entries, 0 to 890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900">
                  <a:solidFill>
                    <a:srgbClr val="258BCD"/>
                  </a:solidFill>
                </a:rPr>
                <a:t>      Data columns (total 15 columns):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900">
                  <a:solidFill>
                    <a:srgbClr val="258BCD"/>
                  </a:solidFill>
                </a:rPr>
                <a:t>       #   Column          Non-Null Count   Dtype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900">
                  <a:solidFill>
                    <a:srgbClr val="258BCD"/>
                  </a:solidFill>
                </a:rPr>
                <a:t>      ---  ------------      ----------------    ---------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900">
                  <a:solidFill>
                    <a:srgbClr val="258BCD"/>
                  </a:solidFill>
                </a:rPr>
                <a:t>      0     survived         891 non-null       int64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900">
                  <a:solidFill>
                    <a:srgbClr val="258BCD"/>
                  </a:solidFill>
                </a:rPr>
                <a:t>      1     pclass            891 non-null       int64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900">
                  <a:solidFill>
                    <a:srgbClr val="258BCD"/>
                  </a:solidFill>
                </a:rPr>
                <a:t>      2     sex             </a:t>
              </a:r>
              <a:r>
                <a:rPr lang="en-US" altLang="ko-KR" sz="700">
                  <a:solidFill>
                    <a:srgbClr val="258BCD"/>
                  </a:solidFill>
                </a:rPr>
                <a:t>  </a:t>
              </a:r>
              <a:r>
                <a:rPr lang="en-US" altLang="ko-KR" sz="900">
                  <a:solidFill>
                    <a:srgbClr val="258BCD"/>
                  </a:solidFill>
                </a:rPr>
                <a:t> 891 non-null       object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900">
                  <a:solidFill>
                    <a:srgbClr val="258BCD"/>
                  </a:solidFill>
                </a:rPr>
                <a:t>      3     age               891 non-null       float64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900">
                  <a:solidFill>
                    <a:srgbClr val="258BCD"/>
                  </a:solidFill>
                </a:rPr>
                <a:t>      4     sibsp             891 non-null       int64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900">
                  <a:solidFill>
                    <a:srgbClr val="258BCD"/>
                  </a:solidFill>
                </a:rPr>
                <a:t>      5     parch          </a:t>
              </a:r>
              <a:r>
                <a:rPr lang="en-US" altLang="ko-KR" sz="600">
                  <a:solidFill>
                    <a:srgbClr val="258BCD"/>
                  </a:solidFill>
                </a:rPr>
                <a:t>  </a:t>
              </a:r>
              <a:r>
                <a:rPr lang="en-US" altLang="ko-KR" sz="900">
                  <a:solidFill>
                    <a:srgbClr val="258BCD"/>
                  </a:solidFill>
                </a:rPr>
                <a:t> 891 non-null       int64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900">
                  <a:solidFill>
                    <a:srgbClr val="258BCD"/>
                  </a:solidFill>
                </a:rPr>
                <a:t>      6     fare 891         non-null             float64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900">
                  <a:solidFill>
                    <a:srgbClr val="258BCD"/>
                  </a:solidFill>
                </a:rPr>
                <a:t>      7     embarked   </a:t>
              </a:r>
              <a:r>
                <a:rPr lang="en-US" altLang="ko-KR" sz="700">
                  <a:solidFill>
                    <a:srgbClr val="258BCD"/>
                  </a:solidFill>
                </a:rPr>
                <a:t>  </a:t>
              </a:r>
              <a:r>
                <a:rPr lang="en-US" altLang="ko-KR" sz="800">
                  <a:solidFill>
                    <a:srgbClr val="258BCD"/>
                  </a:solidFill>
                </a:rPr>
                <a:t> </a:t>
              </a:r>
              <a:r>
                <a:rPr lang="en-US" altLang="ko-KR" sz="900">
                  <a:solidFill>
                    <a:srgbClr val="258BCD"/>
                  </a:solidFill>
                </a:rPr>
                <a:t> 891 non-null       object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900">
                  <a:solidFill>
                    <a:srgbClr val="258BCD"/>
                  </a:solidFill>
                </a:rPr>
                <a:t>      8     class 891        non-null            category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900">
                  <a:solidFill>
                    <a:srgbClr val="258BCD"/>
                  </a:solidFill>
                </a:rPr>
                <a:t>      9     who 891    </a:t>
              </a:r>
              <a:r>
                <a:rPr lang="en-US" altLang="ko-KR" sz="700">
                  <a:solidFill>
                    <a:srgbClr val="258BCD"/>
                  </a:solidFill>
                </a:rPr>
                <a:t>   </a:t>
              </a:r>
              <a:r>
                <a:rPr lang="en-US" altLang="ko-KR" sz="900">
                  <a:solidFill>
                    <a:srgbClr val="258BCD"/>
                  </a:solidFill>
                </a:rPr>
                <a:t>  non-null            object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900">
                  <a:solidFill>
                    <a:srgbClr val="258BCD"/>
                  </a:solidFill>
                </a:rPr>
                <a:t>      10   adult_male      891 non-null       bool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900">
                  <a:solidFill>
                    <a:srgbClr val="258BCD"/>
                  </a:solidFill>
                </a:rPr>
                <a:t>      11   deck 891        non-null            category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900">
                  <a:solidFill>
                    <a:srgbClr val="258BCD"/>
                  </a:solidFill>
                </a:rPr>
                <a:t>      12   embark_town </a:t>
              </a:r>
              <a:r>
                <a:rPr lang="en-US" altLang="ko-KR" sz="700">
                  <a:solidFill>
                    <a:srgbClr val="258BCD"/>
                  </a:solidFill>
                </a:rPr>
                <a:t>  </a:t>
              </a:r>
              <a:r>
                <a:rPr lang="en-US" altLang="ko-KR" sz="900">
                  <a:solidFill>
                    <a:srgbClr val="258BCD"/>
                  </a:solidFill>
                </a:rPr>
                <a:t>891 non-null       object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900">
                  <a:solidFill>
                    <a:srgbClr val="258BCD"/>
                  </a:solidFill>
                </a:rPr>
                <a:t>      13   alive              891 non-null       object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900">
                  <a:solidFill>
                    <a:srgbClr val="258BCD"/>
                  </a:solidFill>
                </a:rPr>
                <a:t>      14   alone 891       non-null             bool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900">
                  <a:solidFill>
                    <a:srgbClr val="258BCD"/>
                  </a:solidFill>
                </a:rPr>
                <a:t>      dtypes: bool(2), category(2), float64(2), int64(4), object(5)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900">
                  <a:solidFill>
                    <a:srgbClr val="258BCD"/>
                  </a:solidFill>
                </a:rPr>
                <a:t>      memory usage: 80.6+ KB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900"/>
                <a:t>02 &gt;&gt;&gt; titanic.survived.value_counts()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900">
                  <a:solidFill>
                    <a:srgbClr val="258BCD"/>
                  </a:solidFill>
                </a:rPr>
                <a:t>     0       549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900">
                  <a:solidFill>
                    <a:srgbClr val="258BCD"/>
                  </a:solidFill>
                </a:rPr>
                <a:t>     1       342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900">
                  <a:solidFill>
                    <a:srgbClr val="258BCD"/>
                  </a:solidFill>
                </a:rPr>
                <a:t>    Name: survived, dtype: int64</a:t>
              </a:r>
              <a:endParaRPr lang="es-ES" altLang="ko-KR" sz="900">
                <a:solidFill>
                  <a:srgbClr val="258BCD"/>
                </a:solidFill>
              </a:endParaRP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endParaRPr lang="es-ES" altLang="ko-KR" sz="900">
                <a:solidFill>
                  <a:srgbClr val="258BCD"/>
                </a:solidFill>
              </a:endParaRPr>
            </a:p>
          </p:txBody>
        </p:sp>
      </p:grpSp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5951538" y="1892300"/>
            <a:ext cx="4176712" cy="443388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n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SzPct val="96000"/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>
              <a:defRPr/>
            </a:pPr>
            <a:endParaRPr lang="en-US" altLang="ko-KR" dirty="0"/>
          </a:p>
          <a:p>
            <a:pPr marL="360000" lvl="3">
              <a:defRPr/>
            </a:pPr>
            <a:r>
              <a:rPr lang="en-US" altLang="ko-KR" dirty="0"/>
              <a:t>01</a:t>
            </a:r>
            <a:r>
              <a:rPr lang="ko-KR" altLang="en-US" dirty="0"/>
              <a:t>행 타이타닉 데이터의 기본 정보를 확인</a:t>
            </a:r>
            <a:endParaRPr lang="en-US" altLang="ko-KR" dirty="0"/>
          </a:p>
          <a:p>
            <a:pPr marL="360000" lvl="3">
              <a:defRPr/>
            </a:pPr>
            <a:r>
              <a:rPr lang="en-US" altLang="ko-KR" dirty="0"/>
              <a:t>02</a:t>
            </a:r>
            <a:r>
              <a:rPr lang="ko-KR" altLang="en-US" dirty="0"/>
              <a:t>행 </a:t>
            </a:r>
            <a:r>
              <a:rPr lang="en-US" altLang="ko-KR" dirty="0"/>
              <a:t>survived </a:t>
            </a:r>
            <a:r>
              <a:rPr lang="ko-KR" altLang="en-US" dirty="0"/>
              <a:t>속성값의 빈도를 확인</a:t>
            </a:r>
            <a:endParaRPr lang="en-US" altLang="ko-KR" dirty="0"/>
          </a:p>
          <a:p>
            <a:pPr marL="360000" lvl="3">
              <a:defRPr/>
            </a:pPr>
            <a:endParaRPr lang="en-US" altLang="ko-KR" dirty="0"/>
          </a:p>
          <a:p>
            <a:pPr marL="360000" lvl="3">
              <a:defRPr/>
            </a:pPr>
            <a:r>
              <a:rPr lang="ko-KR" altLang="en-US" dirty="0"/>
              <a:t>전체 샘플의 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891</a:t>
            </a:r>
            <a:r>
              <a:rPr lang="ko-KR" altLang="en-US" dirty="0"/>
              <a:t>개이고 속성은 </a:t>
            </a:r>
            <a:r>
              <a:rPr lang="en-US" altLang="ko-KR" dirty="0"/>
              <a:t>15</a:t>
            </a:r>
            <a:r>
              <a:rPr lang="ko-KR" altLang="en-US" dirty="0"/>
              <a:t>개</a:t>
            </a:r>
            <a:endParaRPr lang="en-US" altLang="ko-KR" dirty="0"/>
          </a:p>
          <a:p>
            <a:pPr marL="360000" lvl="3">
              <a:defRPr/>
            </a:pPr>
            <a:r>
              <a:rPr lang="ko-KR" altLang="en-US" dirty="0"/>
              <a:t>샘플 </a:t>
            </a:r>
            <a:r>
              <a:rPr lang="en-US" altLang="ko-KR" dirty="0"/>
              <a:t>891</a:t>
            </a:r>
            <a:r>
              <a:rPr lang="ko-KR" altLang="en-US" dirty="0"/>
              <a:t>명 중에서 생존자는 </a:t>
            </a:r>
            <a:r>
              <a:rPr lang="en-US" altLang="ko-KR" dirty="0"/>
              <a:t>342</a:t>
            </a:r>
            <a:r>
              <a:rPr lang="ko-KR" altLang="en-US" dirty="0"/>
              <a:t>명이고 사망자는 </a:t>
            </a:r>
            <a:r>
              <a:rPr lang="en-US" altLang="ko-KR" dirty="0"/>
              <a:t>549</a:t>
            </a:r>
            <a:r>
              <a:rPr lang="ko-KR" altLang="en-US" dirty="0"/>
              <a:t>명</a:t>
            </a:r>
            <a:endParaRPr lang="en-US" altLang="ko-KR" dirty="0"/>
          </a:p>
          <a:p>
            <a:pPr marL="360000" lvl="3">
              <a:defRPr/>
            </a:pPr>
            <a:r>
              <a:rPr lang="en-US" altLang="ko-KR" dirty="0" err="1"/>
              <a:t>pclass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class:</a:t>
            </a:r>
            <a:r>
              <a:rPr lang="ko-KR" altLang="en-US" dirty="0"/>
              <a:t> 객실 등급</a:t>
            </a:r>
            <a:endParaRPr lang="en-US" altLang="ko-KR" dirty="0"/>
          </a:p>
          <a:p>
            <a:pPr marL="360000" lvl="3">
              <a:defRPr/>
            </a:pPr>
            <a:r>
              <a:rPr lang="en-US" altLang="ko-KR" dirty="0" err="1"/>
              <a:t>sibsp</a:t>
            </a:r>
            <a:r>
              <a:rPr lang="en-US" altLang="ko-KR" dirty="0"/>
              <a:t>:</a:t>
            </a:r>
            <a:r>
              <a:rPr lang="ko-KR" altLang="en-US" dirty="0"/>
              <a:t> 함께 탑승한 형제자매와 배우자 수</a:t>
            </a:r>
            <a:endParaRPr lang="en-US" altLang="ko-KR" dirty="0"/>
          </a:p>
          <a:p>
            <a:pPr marL="360000" lvl="3">
              <a:defRPr/>
            </a:pPr>
            <a:r>
              <a:rPr lang="en-US" altLang="ko-KR" dirty="0"/>
              <a:t>parch:</a:t>
            </a:r>
            <a:r>
              <a:rPr lang="ko-KR" altLang="en-US" dirty="0"/>
              <a:t> 함께 탑승한 부모</a:t>
            </a:r>
            <a:r>
              <a:rPr lang="en-US" altLang="ko-KR" dirty="0"/>
              <a:t>/</a:t>
            </a:r>
            <a:r>
              <a:rPr lang="ko-KR" altLang="en-US" dirty="0"/>
              <a:t>자식 수</a:t>
            </a:r>
            <a:endParaRPr lang="en-US" altLang="ko-KR" dirty="0"/>
          </a:p>
          <a:p>
            <a:pPr marL="360000" lvl="3">
              <a:defRPr/>
            </a:pPr>
            <a:r>
              <a:rPr lang="en-US" altLang="ko-KR" dirty="0"/>
              <a:t>embarked,</a:t>
            </a:r>
            <a:r>
              <a:rPr lang="ko-KR" altLang="en-US" dirty="0"/>
              <a:t> </a:t>
            </a:r>
            <a:r>
              <a:rPr lang="en-US" altLang="ko-KR" dirty="0" err="1"/>
              <a:t>embark_town</a:t>
            </a:r>
            <a:r>
              <a:rPr lang="en-US" altLang="ko-KR" dirty="0"/>
              <a:t>:</a:t>
            </a:r>
            <a:r>
              <a:rPr lang="ko-KR" altLang="en-US" dirty="0"/>
              <a:t> 탑승 항구</a:t>
            </a:r>
            <a:endParaRPr lang="en-US" altLang="ko-KR" dirty="0"/>
          </a:p>
          <a:p>
            <a:pPr marL="360000" lvl="3">
              <a:defRPr/>
            </a:pPr>
            <a:r>
              <a:rPr lang="en-US" altLang="ko-KR" dirty="0" err="1"/>
              <a:t>adult_male</a:t>
            </a:r>
            <a:r>
              <a:rPr lang="en-US" altLang="ko-KR" dirty="0"/>
              <a:t>:</a:t>
            </a:r>
            <a:r>
              <a:rPr lang="ko-KR" altLang="en-US" dirty="0"/>
              <a:t> 성인 남자 여부</a:t>
            </a:r>
            <a:endParaRPr lang="en-US" altLang="ko-KR" dirty="0"/>
          </a:p>
          <a:p>
            <a:pPr marL="360000" lvl="3">
              <a:defRPr/>
            </a:pPr>
            <a:r>
              <a:rPr lang="en-US" altLang="ko-KR" dirty="0"/>
              <a:t>alone:</a:t>
            </a:r>
            <a:r>
              <a:rPr lang="ko-KR" altLang="en-US" dirty="0"/>
              <a:t> 동행 여부를 </a:t>
            </a:r>
            <a:r>
              <a:rPr lang="en-US" altLang="ko-KR" dirty="0"/>
              <a:t>True/False</a:t>
            </a:r>
            <a:r>
              <a:rPr lang="ko-KR" altLang="en-US" dirty="0"/>
              <a:t>로 나타냄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8048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02. </a:t>
            </a:r>
            <a:r>
              <a:rPr lang="ko-KR" altLang="en-US" smtClean="0"/>
              <a:t>빅데이터의 활용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1819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빅데이터 활용 전략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활용 가능한 빅데이터 발견하기</a:t>
            </a:r>
            <a:endParaRPr lang="en-US" altLang="ko-KR" dirty="0"/>
          </a:p>
          <a:p>
            <a:pPr lvl="3">
              <a:defRPr/>
            </a:pPr>
            <a:r>
              <a:rPr lang="ko-KR" altLang="en-US" dirty="0" err="1"/>
              <a:t>가트너</a:t>
            </a:r>
            <a:r>
              <a:rPr lang="en-US" altLang="ko-KR" dirty="0"/>
              <a:t>:</a:t>
            </a:r>
            <a:r>
              <a:rPr lang="ko-KR" altLang="en-US" dirty="0"/>
              <a:t> 미래 사회에는 ‘데이터 경제 </a:t>
            </a:r>
            <a:r>
              <a:rPr lang="ko-KR" altLang="en-US" dirty="0" err="1"/>
              <a:t>시대’가</a:t>
            </a:r>
            <a:r>
              <a:rPr lang="ko-KR" altLang="en-US" dirty="0"/>
              <a:t> 도래할 것으로 전망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상호 연결과 협력으로 데이터 활용 영역이 확장되면 데이터 자원이 단계적으로 </a:t>
            </a:r>
            <a:r>
              <a:rPr lang="ko-KR" altLang="en-US" dirty="0" err="1"/>
              <a:t>무한해질</a:t>
            </a:r>
            <a:r>
              <a:rPr lang="ko-KR" altLang="en-US" dirty="0"/>
              <a:t> 것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그에 따라 자원을 확보하는 방안도 단계적으로 확장</a:t>
            </a: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2">
              <a:defRPr/>
            </a:pPr>
            <a:endParaRPr lang="ko-KR" altLang="en-US" dirty="0"/>
          </a:p>
        </p:txBody>
      </p:sp>
      <p:pic>
        <p:nvPicPr>
          <p:cNvPr id="23556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50" y="2924175"/>
            <a:ext cx="5976938" cy="311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85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9"/>
            <a:ext cx="8669338" cy="4433887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탐색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ko-KR" altLang="en-US" dirty="0"/>
              <a:t>차트를 그려 데이터를 시각적으로 탐색하기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sz="1400" dirty="0"/>
          </a:p>
          <a:p>
            <a:pPr lvl="3">
              <a:defRPr/>
            </a:pPr>
            <a:r>
              <a:rPr lang="en-US" altLang="ko-KR" sz="1200" dirty="0"/>
              <a:t>01</a:t>
            </a:r>
            <a:r>
              <a:rPr lang="ko-KR" altLang="en-US" sz="1200" dirty="0"/>
              <a:t>행 차트를 그리기 위해 </a:t>
            </a:r>
            <a:r>
              <a:rPr lang="en-US" altLang="ko-KR" sz="1200" dirty="0" err="1"/>
              <a:t>matplotlib.pyplot</a:t>
            </a:r>
            <a:r>
              <a:rPr lang="ko-KR" altLang="en-US" sz="1200" dirty="0"/>
              <a:t>를 로드</a:t>
            </a:r>
            <a:endParaRPr lang="en-US" altLang="ko-KR" sz="1200" dirty="0"/>
          </a:p>
          <a:p>
            <a:pPr lvl="2">
              <a:defRPr/>
            </a:pPr>
            <a:r>
              <a:rPr lang="en-US" altLang="ko-KR" sz="1400" dirty="0"/>
              <a:t>[02~07</a:t>
            </a:r>
            <a:r>
              <a:rPr lang="ko-KR" altLang="en-US" sz="1400" dirty="0"/>
              <a:t>행</a:t>
            </a:r>
            <a:r>
              <a:rPr lang="en-US" altLang="ko-KR" sz="1400" dirty="0"/>
              <a:t>] </a:t>
            </a:r>
            <a:r>
              <a:rPr lang="ko-KR" altLang="en-US" sz="1400" dirty="0"/>
              <a:t>남자 승객과 여자 승객의 생존율을 </a:t>
            </a:r>
            <a:r>
              <a:rPr lang="en-US" altLang="ko-KR" sz="1400" dirty="0"/>
              <a:t>pie </a:t>
            </a:r>
            <a:r>
              <a:rPr lang="ko-KR" altLang="en-US" sz="1400" dirty="0"/>
              <a:t>차트로 그리기</a:t>
            </a:r>
          </a:p>
          <a:p>
            <a:pPr lvl="3">
              <a:defRPr/>
            </a:pPr>
            <a:r>
              <a:rPr lang="en-US" altLang="ko-KR" sz="1200" dirty="0"/>
              <a:t>02</a:t>
            </a:r>
            <a:r>
              <a:rPr lang="ko-KR" altLang="en-US" sz="1200" dirty="0"/>
              <a:t>행 한 줄에 두 개의 차트를 그리도록 하고 크기를 설정</a:t>
            </a:r>
            <a:endParaRPr lang="en-US" altLang="ko-KR" sz="1200" dirty="0"/>
          </a:p>
          <a:p>
            <a:pPr lvl="3">
              <a:defRPr/>
            </a:pPr>
            <a:r>
              <a:rPr lang="en-US" altLang="ko-KR" sz="1200" dirty="0"/>
              <a:t>03</a:t>
            </a:r>
            <a:r>
              <a:rPr lang="ko-KR" altLang="en-US" sz="1200" dirty="0"/>
              <a:t>행 첫 번째 </a:t>
            </a:r>
            <a:r>
              <a:rPr lang="en-US" altLang="ko-KR" sz="1200" dirty="0"/>
              <a:t>pie </a:t>
            </a:r>
            <a:r>
              <a:rPr lang="ko-KR" altLang="en-US" sz="1200" dirty="0"/>
              <a:t>차트는 남자 승객의 생존율을 나타내도록 설정</a:t>
            </a:r>
            <a:endParaRPr lang="en-US" altLang="ko-KR" sz="1200" dirty="0"/>
          </a:p>
          <a:p>
            <a:pPr lvl="3">
              <a:defRPr/>
            </a:pPr>
            <a:r>
              <a:rPr lang="en-US" altLang="ko-KR" sz="1200" dirty="0"/>
              <a:t>04</a:t>
            </a:r>
            <a:r>
              <a:rPr lang="ko-KR" altLang="en-US" sz="1200" dirty="0"/>
              <a:t>행 두 번째 </a:t>
            </a:r>
            <a:r>
              <a:rPr lang="en-US" altLang="ko-KR" sz="1200" dirty="0"/>
              <a:t>pie </a:t>
            </a:r>
            <a:r>
              <a:rPr lang="ko-KR" altLang="en-US" sz="1200" dirty="0"/>
              <a:t>차트는 여자 승객의 생존율을 나타내도록 설정</a:t>
            </a:r>
            <a:endParaRPr lang="en-US" altLang="ko-KR" sz="1200" dirty="0"/>
          </a:p>
          <a:p>
            <a:pPr lvl="3">
              <a:defRPr/>
            </a:pPr>
            <a:r>
              <a:rPr lang="en-US" altLang="ko-KR" sz="1200" dirty="0"/>
              <a:t>05</a:t>
            </a:r>
            <a:r>
              <a:rPr lang="ko-KR" altLang="en-US" sz="1200" dirty="0"/>
              <a:t>행 첫 번째 차트의 제목을 설정</a:t>
            </a:r>
            <a:endParaRPr lang="en-US" altLang="ko-KR" sz="1200" dirty="0"/>
          </a:p>
          <a:p>
            <a:pPr lvl="3">
              <a:defRPr/>
            </a:pPr>
            <a:r>
              <a:rPr lang="en-US" altLang="ko-KR" sz="1200" dirty="0"/>
              <a:t>06</a:t>
            </a:r>
            <a:r>
              <a:rPr lang="ko-KR" altLang="en-US" sz="1200" dirty="0"/>
              <a:t>행 두 번째 차트의 제목을 설정</a:t>
            </a:r>
            <a:endParaRPr lang="en-US" altLang="ko-KR" sz="1200" dirty="0"/>
          </a:p>
          <a:p>
            <a:pPr lvl="3">
              <a:defRPr/>
            </a:pPr>
            <a:r>
              <a:rPr lang="en-US" altLang="ko-KR" sz="1200" dirty="0"/>
              <a:t>07</a:t>
            </a:r>
            <a:r>
              <a:rPr lang="ko-KR" altLang="en-US" sz="1200" dirty="0"/>
              <a:t>행 구성한 차트를 나타낸다</a:t>
            </a:r>
            <a:r>
              <a:rPr lang="en-US" altLang="ko-KR" sz="1200" dirty="0"/>
              <a:t>.</a:t>
            </a:r>
          </a:p>
        </p:txBody>
      </p:sp>
      <p:sp>
        <p:nvSpPr>
          <p:cNvPr id="72707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777163" cy="547688"/>
          </a:xfrm>
        </p:spPr>
        <p:txBody>
          <a:bodyPr/>
          <a:lstStyle/>
          <a:p>
            <a:r>
              <a:rPr lang="en-US" altLang="ko-KR" smtClean="0"/>
              <a:t>02. [</a:t>
            </a:r>
            <a:r>
              <a:rPr lang="ko-KR" altLang="en-US" smtClean="0"/>
              <a:t>상관 분석 </a:t>
            </a:r>
            <a:r>
              <a:rPr lang="en-US" altLang="ko-KR" smtClean="0"/>
              <a:t>+ </a:t>
            </a:r>
            <a:r>
              <a:rPr lang="ko-KR" altLang="en-US" smtClean="0"/>
              <a:t>히트맵</a:t>
            </a:r>
            <a:r>
              <a:rPr lang="en-US" altLang="ko-KR" smtClean="0"/>
              <a:t>] </a:t>
            </a:r>
            <a:r>
              <a:rPr lang="ko-KR" altLang="en-US" smtClean="0"/>
              <a:t>타이타닉호 생존율 분석하기</a:t>
            </a:r>
          </a:p>
        </p:txBody>
      </p:sp>
      <p:grpSp>
        <p:nvGrpSpPr>
          <p:cNvPr id="72708" name="그룹 17"/>
          <p:cNvGrpSpPr>
            <a:grpSpLocks/>
          </p:cNvGrpSpPr>
          <p:nvPr/>
        </p:nvGrpSpPr>
        <p:grpSpPr bwMode="auto">
          <a:xfrm>
            <a:off x="2279651" y="1927225"/>
            <a:ext cx="4968875" cy="2438400"/>
            <a:chOff x="757792" y="1857862"/>
            <a:chExt cx="6222155" cy="534647"/>
          </a:xfrm>
        </p:grpSpPr>
        <p:sp>
          <p:nvSpPr>
            <p:cNvPr id="19" name="직사각형 18"/>
            <p:cNvSpPr/>
            <p:nvPr/>
          </p:nvSpPr>
          <p:spPr>
            <a:xfrm>
              <a:off x="1046039" y="1857862"/>
              <a:ext cx="5482653" cy="53464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2710" name="내용 개체 틀 2"/>
            <p:cNvSpPr txBox="1">
              <a:spLocks/>
            </p:cNvSpPr>
            <p:nvPr/>
          </p:nvSpPr>
          <p:spPr bwMode="auto">
            <a:xfrm>
              <a:off x="757792" y="1857863"/>
              <a:ext cx="6222155" cy="455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266700" indent="-266700" latinLnBrk="1">
                <a:spcBef>
                  <a:spcPct val="20000"/>
                </a:spcBef>
                <a:buFont typeface="Arial" panose="020B0604020202020204" pitchFamily="34" charset="0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2667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628650" indent="-180975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809625" indent="-180975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990600" indent="-180975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14478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19050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23622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28194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900"/>
                <a:t>01    &gt;&gt;&gt; import matplotlib.pyplot as plt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900"/>
                <a:t>02    &gt;&gt;&gt; f,ax = plt.subplots(1, 2, figsize = (10, 5))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900"/>
                <a:t>03    &gt;&gt;&gt; titanic['survived'][titanic['sex'] == 'male'].value_counts().plot.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900"/>
                <a:t>       pie(explode = [0,0.1], autopct = '%1.1f%%', ax = ax[0], shadow = True)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900"/>
                <a:t>       </a:t>
              </a:r>
              <a:r>
                <a:rPr lang="en-US" altLang="ko-KR" sz="900">
                  <a:solidFill>
                    <a:srgbClr val="258BCD"/>
                  </a:solidFill>
                </a:rPr>
                <a:t>&lt;matplotlib.axes._subplots.AxesSubplot object at 0x000001DD48E0C648&gt;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900"/>
                <a:t>04    &gt;&gt;&gt; titanic['survived'][titanic['sex'] == 'female'].value_counts().plot.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900"/>
                <a:t>       pie(explode = [0,0.1], autopct = '%1.1f%%', ax = ax[1], shadow = True)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900"/>
                <a:t>       </a:t>
              </a:r>
              <a:r>
                <a:rPr lang="en-US" altLang="ko-KR" sz="900">
                  <a:solidFill>
                    <a:srgbClr val="258BCD"/>
                  </a:solidFill>
                </a:rPr>
                <a:t>&lt;matplotlib.axes._subplots.AxesSubplot object at 0x000001DD491C35C8&gt;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900"/>
                <a:t>05    &gt;&gt;&gt; ax[0].set_title('Survived (Male)')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900"/>
                <a:t>       </a:t>
              </a:r>
              <a:r>
                <a:rPr lang="en-US" altLang="ko-KR" sz="900">
                  <a:solidFill>
                    <a:srgbClr val="258BCD"/>
                  </a:solidFill>
                </a:rPr>
                <a:t>Text(0.5, 1.0, 'Survived (Male)')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900"/>
                <a:t>06    &gt;&gt;&gt; ax[1].set_title('Survived (Female)')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900"/>
                <a:t>       </a:t>
              </a:r>
              <a:r>
                <a:rPr lang="en-US" altLang="ko-KR" sz="900">
                  <a:solidFill>
                    <a:srgbClr val="258BCD"/>
                  </a:solidFill>
                </a:rPr>
                <a:t>Text(0.5, 1.0, 'Survived (Female)')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900"/>
                <a:t>07    &gt;&gt;&gt; plt.show()</a:t>
              </a:r>
              <a:endParaRPr lang="es-ES" altLang="ko-KR" sz="900">
                <a:solidFill>
                  <a:srgbClr val="258BC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855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9"/>
            <a:ext cx="8669338" cy="4433887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탐색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ko-KR" altLang="en-US" dirty="0"/>
              <a:t>차트를 그려 데이터를 시각적으로 탐색하기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sz="1400" dirty="0"/>
          </a:p>
          <a:p>
            <a:pPr lvl="2">
              <a:defRPr/>
            </a:pPr>
            <a:r>
              <a:rPr lang="ko-KR" altLang="en-US" sz="1700" dirty="0"/>
              <a:t>남자 승객의 생존율</a:t>
            </a:r>
            <a:r>
              <a:rPr lang="en-US" altLang="ko-KR" sz="1700" dirty="0"/>
              <a:t>:</a:t>
            </a:r>
            <a:r>
              <a:rPr lang="ko-KR" altLang="en-US" sz="1700" dirty="0"/>
              <a:t> </a:t>
            </a:r>
            <a:r>
              <a:rPr lang="en-US" altLang="ko-KR" sz="1700" dirty="0"/>
              <a:t>18.9%</a:t>
            </a:r>
            <a:r>
              <a:rPr lang="ko-KR" altLang="en-US" sz="1700" dirty="0"/>
              <a:t> </a:t>
            </a:r>
            <a:endParaRPr lang="en-US" altLang="ko-KR" sz="1700" dirty="0"/>
          </a:p>
          <a:p>
            <a:pPr lvl="2">
              <a:defRPr/>
            </a:pPr>
            <a:r>
              <a:rPr lang="ko-KR" altLang="en-US" sz="1700" dirty="0"/>
              <a:t>여자 승객의 생존율 </a:t>
            </a:r>
            <a:r>
              <a:rPr lang="en-US" altLang="ko-KR" sz="1700" dirty="0"/>
              <a:t>74.2%</a:t>
            </a:r>
          </a:p>
        </p:txBody>
      </p:sp>
      <p:sp>
        <p:nvSpPr>
          <p:cNvPr id="74755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777163" cy="547688"/>
          </a:xfrm>
        </p:spPr>
        <p:txBody>
          <a:bodyPr/>
          <a:lstStyle/>
          <a:p>
            <a:r>
              <a:rPr lang="en-US" altLang="ko-KR" smtClean="0"/>
              <a:t>02. [</a:t>
            </a:r>
            <a:r>
              <a:rPr lang="ko-KR" altLang="en-US" smtClean="0"/>
              <a:t>상관 분석 </a:t>
            </a:r>
            <a:r>
              <a:rPr lang="en-US" altLang="ko-KR" smtClean="0"/>
              <a:t>+ </a:t>
            </a:r>
            <a:r>
              <a:rPr lang="ko-KR" altLang="en-US" smtClean="0"/>
              <a:t>히트맵</a:t>
            </a:r>
            <a:r>
              <a:rPr lang="en-US" altLang="ko-KR" smtClean="0"/>
              <a:t>] </a:t>
            </a:r>
            <a:r>
              <a:rPr lang="ko-KR" altLang="en-US" smtClean="0"/>
              <a:t>타이타닉호 생존율 분석하기</a:t>
            </a:r>
          </a:p>
        </p:txBody>
      </p:sp>
      <p:pic>
        <p:nvPicPr>
          <p:cNvPr id="74756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3" y="2133600"/>
            <a:ext cx="5256212" cy="318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152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9"/>
            <a:ext cx="8669338" cy="4433887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탐색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r>
              <a:rPr lang="ko-KR" altLang="en-US" dirty="0"/>
              <a:t>등급별 생존자 수를 차트로 나타내기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lvl="3">
              <a:defRPr/>
            </a:pPr>
            <a:endParaRPr lang="en-US" altLang="ko-KR" sz="1200" dirty="0"/>
          </a:p>
          <a:p>
            <a:pPr lvl="3">
              <a:defRPr/>
            </a:pPr>
            <a:r>
              <a:rPr lang="en-US" altLang="ko-KR" sz="1200" dirty="0"/>
              <a:t>01</a:t>
            </a:r>
            <a:r>
              <a:rPr lang="ko-KR" altLang="en-US" sz="1200" dirty="0"/>
              <a:t>행 </a:t>
            </a:r>
            <a:r>
              <a:rPr lang="en-US" altLang="ko-KR" sz="1150" dirty="0" err="1"/>
              <a:t>pclass</a:t>
            </a:r>
            <a:r>
              <a:rPr lang="en-US" altLang="ko-KR" sz="1150" dirty="0"/>
              <a:t> </a:t>
            </a:r>
            <a:r>
              <a:rPr lang="ko-KR" altLang="en-US" sz="1150" dirty="0"/>
              <a:t>유형 </a:t>
            </a:r>
            <a:r>
              <a:rPr lang="en-US" altLang="ko-KR" sz="1150" dirty="0"/>
              <a:t>1,2,3</a:t>
            </a:r>
            <a:r>
              <a:rPr lang="ko-KR" altLang="en-US" sz="1150" dirty="0"/>
              <a:t>을 </a:t>
            </a:r>
            <a:r>
              <a:rPr lang="en-US" altLang="ko-KR" sz="1150" dirty="0"/>
              <a:t>x</a:t>
            </a:r>
            <a:r>
              <a:rPr lang="ko-KR" altLang="en-US" sz="1150" dirty="0"/>
              <a:t>축으로 하고 </a:t>
            </a:r>
            <a:r>
              <a:rPr lang="en-US" altLang="ko-KR" sz="1150" dirty="0"/>
              <a:t>survived =0</a:t>
            </a:r>
            <a:r>
              <a:rPr lang="ko-KR" altLang="en-US" sz="1150" dirty="0"/>
              <a:t>과 </a:t>
            </a:r>
            <a:r>
              <a:rPr lang="en-US" altLang="ko-KR" sz="1150" dirty="0"/>
              <a:t>survived =1</a:t>
            </a:r>
            <a:r>
              <a:rPr lang="ko-KR" altLang="en-US" sz="1150" dirty="0"/>
              <a:t>의 개수를 계산하여 </a:t>
            </a:r>
            <a:r>
              <a:rPr lang="en-US" altLang="ko-KR" sz="1150" dirty="0"/>
              <a:t>y</a:t>
            </a:r>
            <a:r>
              <a:rPr lang="ko-KR" altLang="en-US" sz="1150" dirty="0"/>
              <a:t>축으로 하는 </a:t>
            </a:r>
            <a:r>
              <a:rPr lang="en-US" altLang="ko-KR" sz="1150" dirty="0" err="1"/>
              <a:t>countplot</a:t>
            </a:r>
            <a:r>
              <a:rPr lang="ko-KR" altLang="en-US" sz="1150" dirty="0"/>
              <a:t>을 설정</a:t>
            </a:r>
            <a:endParaRPr lang="en-US" altLang="ko-KR" sz="1150" dirty="0"/>
          </a:p>
          <a:p>
            <a:pPr lvl="3">
              <a:defRPr/>
            </a:pPr>
            <a:r>
              <a:rPr lang="en-US" altLang="ko-KR" sz="1200" dirty="0"/>
              <a:t>02</a:t>
            </a:r>
            <a:r>
              <a:rPr lang="ko-KR" altLang="en-US" sz="1200" dirty="0"/>
              <a:t>행 차트 제목을 설정</a:t>
            </a:r>
            <a:endParaRPr lang="en-US" altLang="ko-KR" sz="1200" dirty="0"/>
          </a:p>
          <a:p>
            <a:pPr lvl="3">
              <a:defRPr/>
            </a:pPr>
            <a:r>
              <a:rPr lang="en-US" altLang="ko-KR" sz="1200" dirty="0"/>
              <a:t>03</a:t>
            </a:r>
            <a:r>
              <a:rPr lang="ko-KR" altLang="en-US" sz="1200" dirty="0"/>
              <a:t>행 구성한 차트를 나타냄</a:t>
            </a:r>
            <a:endParaRPr lang="en-US" altLang="ko-KR" dirty="0"/>
          </a:p>
          <a:p>
            <a:pPr lvl="3">
              <a:defRPr/>
            </a:pPr>
            <a:r>
              <a:rPr lang="ko-KR" altLang="en-US" sz="1200" dirty="0"/>
              <a:t>생존자</a:t>
            </a:r>
            <a:r>
              <a:rPr lang="en-US" altLang="ko-KR" sz="1200" dirty="0"/>
              <a:t>(1)</a:t>
            </a:r>
            <a:r>
              <a:rPr lang="ko-KR" altLang="en-US" sz="1200" dirty="0"/>
              <a:t>는 </a:t>
            </a:r>
            <a:r>
              <a:rPr lang="en-US" altLang="ko-KR" sz="1200" dirty="0"/>
              <a:t>1</a:t>
            </a:r>
            <a:r>
              <a:rPr lang="ko-KR" altLang="en-US" sz="1200" dirty="0"/>
              <a:t>등급에서 가장 많음</a:t>
            </a:r>
            <a:endParaRPr lang="en-US" altLang="ko-KR" sz="1200" dirty="0"/>
          </a:p>
          <a:p>
            <a:pPr lvl="3">
              <a:defRPr/>
            </a:pPr>
            <a:r>
              <a:rPr lang="ko-KR" altLang="en-US" sz="1200" dirty="0"/>
              <a:t>사망자</a:t>
            </a:r>
            <a:r>
              <a:rPr lang="en-US" altLang="ko-KR" sz="1200" dirty="0"/>
              <a:t>(0)</a:t>
            </a:r>
            <a:r>
              <a:rPr lang="ko-KR" altLang="en-US" sz="1200" dirty="0"/>
              <a:t>는 </a:t>
            </a:r>
            <a:r>
              <a:rPr lang="en-US" altLang="ko-KR" sz="1200" dirty="0"/>
              <a:t>3</a:t>
            </a:r>
            <a:r>
              <a:rPr lang="ko-KR" altLang="en-US" sz="1200" dirty="0"/>
              <a:t>등급에서 월등히 많음</a:t>
            </a: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sz="1400" dirty="0"/>
          </a:p>
        </p:txBody>
      </p:sp>
      <p:sp>
        <p:nvSpPr>
          <p:cNvPr id="76803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777163" cy="547688"/>
          </a:xfrm>
        </p:spPr>
        <p:txBody>
          <a:bodyPr/>
          <a:lstStyle/>
          <a:p>
            <a:r>
              <a:rPr lang="en-US" altLang="ko-KR" smtClean="0"/>
              <a:t>02. [</a:t>
            </a:r>
            <a:r>
              <a:rPr lang="ko-KR" altLang="en-US" smtClean="0"/>
              <a:t>상관 분석 </a:t>
            </a:r>
            <a:r>
              <a:rPr lang="en-US" altLang="ko-KR" smtClean="0"/>
              <a:t>+ </a:t>
            </a:r>
            <a:r>
              <a:rPr lang="ko-KR" altLang="en-US" smtClean="0"/>
              <a:t>히트맵</a:t>
            </a:r>
            <a:r>
              <a:rPr lang="en-US" altLang="ko-KR" smtClean="0"/>
              <a:t>] </a:t>
            </a:r>
            <a:r>
              <a:rPr lang="ko-KR" altLang="en-US" smtClean="0"/>
              <a:t>타이타닉호 생존율 분석하기</a:t>
            </a:r>
          </a:p>
        </p:txBody>
      </p:sp>
      <p:grpSp>
        <p:nvGrpSpPr>
          <p:cNvPr id="76804" name="그룹 4"/>
          <p:cNvGrpSpPr>
            <a:grpSpLocks/>
          </p:cNvGrpSpPr>
          <p:nvPr/>
        </p:nvGrpSpPr>
        <p:grpSpPr bwMode="auto">
          <a:xfrm>
            <a:off x="2279651" y="1927226"/>
            <a:ext cx="5472113" cy="1069975"/>
            <a:chOff x="757792" y="1857862"/>
            <a:chExt cx="6853388" cy="234570"/>
          </a:xfrm>
        </p:grpSpPr>
        <p:sp>
          <p:nvSpPr>
            <p:cNvPr id="6" name="직사각형 5"/>
            <p:cNvSpPr/>
            <p:nvPr/>
          </p:nvSpPr>
          <p:spPr>
            <a:xfrm>
              <a:off x="1046084" y="1857862"/>
              <a:ext cx="6024300" cy="23457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6807" name="내용 개체 틀 2"/>
            <p:cNvSpPr txBox="1">
              <a:spLocks/>
            </p:cNvSpPr>
            <p:nvPr/>
          </p:nvSpPr>
          <p:spPr bwMode="auto">
            <a:xfrm>
              <a:off x="757792" y="1857863"/>
              <a:ext cx="6853388" cy="234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266700" indent="-266700" latinLnBrk="1">
                <a:spcBef>
                  <a:spcPct val="20000"/>
                </a:spcBef>
                <a:buFont typeface="Arial" panose="020B0604020202020204" pitchFamily="34" charset="0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2667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628650" indent="-180975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809625" indent="-180975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990600" indent="-180975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14478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19050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23622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28194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/>
                <a:t>01    &gt;&gt;&gt; sns.countplot('pclass', hue = 'survived', data = titanic)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/>
                <a:t>       </a:t>
              </a:r>
              <a:r>
                <a:rPr lang="en-US" altLang="ko-KR" sz="1000">
                  <a:solidFill>
                    <a:srgbClr val="258BCD"/>
                  </a:solidFill>
                </a:rPr>
                <a:t>&lt;matplotlib.axes._subplots.AxesSubplot object at 0x000001DD48E03EC8&gt;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/>
                <a:t>02    &gt;&gt;&gt; plt.title('Pclass vs Survived')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   Text(0.5, 1.0, 'Pclass vs Survived')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/>
                <a:t>03    &gt;&gt;&gt; plt.show()</a:t>
              </a:r>
              <a:endParaRPr lang="es-ES" altLang="ko-KR" sz="1000">
                <a:solidFill>
                  <a:srgbClr val="258BCD"/>
                </a:solidFill>
              </a:endParaRPr>
            </a:p>
          </p:txBody>
        </p:sp>
      </p:grpSp>
      <p:pic>
        <p:nvPicPr>
          <p:cNvPr id="76805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900" y="3703638"/>
            <a:ext cx="3240088" cy="296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38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9"/>
            <a:ext cx="8669338" cy="4433887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모델링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ko-KR" altLang="en-US" dirty="0"/>
              <a:t>상관 분석을 위한 상관 계수 구하고 저장하기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 dirty="0"/>
          </a:p>
          <a:p>
            <a:pPr lvl="3">
              <a:defRPr/>
            </a:pPr>
            <a:r>
              <a:rPr lang="en-US" altLang="ko-KR" dirty="0"/>
              <a:t>01</a:t>
            </a:r>
            <a:r>
              <a:rPr lang="ko-KR" altLang="en-US" dirty="0"/>
              <a:t>행 </a:t>
            </a:r>
            <a:r>
              <a:rPr lang="ko-KR" altLang="en-US" dirty="0" err="1"/>
              <a:t>피어슨</a:t>
            </a:r>
            <a:r>
              <a:rPr lang="ko-KR" altLang="en-US" dirty="0"/>
              <a:t> 상관 계수를 적용하여 상관 계수를 구함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02</a:t>
            </a:r>
            <a:r>
              <a:rPr lang="ko-KR" altLang="en-US" dirty="0"/>
              <a:t>행 상관 계수를 출력</a:t>
            </a:r>
            <a:r>
              <a:rPr lang="en-US" altLang="ko-KR" dirty="0"/>
              <a:t> </a:t>
            </a:r>
          </a:p>
          <a:p>
            <a:pPr lvl="3">
              <a:defRPr/>
            </a:pPr>
            <a:r>
              <a:rPr lang="en-US" altLang="ko-KR" dirty="0"/>
              <a:t>03</a:t>
            </a:r>
            <a:r>
              <a:rPr lang="ko-KR" altLang="en-US" dirty="0"/>
              <a:t>행 상관 계수를 </a:t>
            </a:r>
            <a:r>
              <a:rPr lang="en-US" altLang="ko-KR" dirty="0"/>
              <a:t>CSV </a:t>
            </a:r>
            <a:r>
              <a:rPr lang="ko-KR" altLang="en-US" dirty="0"/>
              <a:t>파일로 저장</a:t>
            </a:r>
            <a:r>
              <a:rPr lang="en-US" altLang="ko-KR" dirty="0"/>
              <a:t> </a:t>
            </a:r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sz="1400" dirty="0"/>
          </a:p>
        </p:txBody>
      </p:sp>
      <p:sp>
        <p:nvSpPr>
          <p:cNvPr id="78851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777163" cy="547688"/>
          </a:xfrm>
        </p:spPr>
        <p:txBody>
          <a:bodyPr/>
          <a:lstStyle/>
          <a:p>
            <a:r>
              <a:rPr lang="en-US" altLang="ko-KR" smtClean="0"/>
              <a:t>02. [</a:t>
            </a:r>
            <a:r>
              <a:rPr lang="ko-KR" altLang="en-US" smtClean="0"/>
              <a:t>상관 분석 </a:t>
            </a:r>
            <a:r>
              <a:rPr lang="en-US" altLang="ko-KR" smtClean="0"/>
              <a:t>+ </a:t>
            </a:r>
            <a:r>
              <a:rPr lang="ko-KR" altLang="en-US" smtClean="0"/>
              <a:t>히트맵</a:t>
            </a:r>
            <a:r>
              <a:rPr lang="en-US" altLang="ko-KR" smtClean="0"/>
              <a:t>] </a:t>
            </a:r>
            <a:r>
              <a:rPr lang="ko-KR" altLang="en-US" smtClean="0"/>
              <a:t>타이타닉호 생존율 분석하기</a:t>
            </a:r>
          </a:p>
        </p:txBody>
      </p:sp>
      <p:grpSp>
        <p:nvGrpSpPr>
          <p:cNvPr id="78852" name="그룹 7"/>
          <p:cNvGrpSpPr>
            <a:grpSpLocks/>
          </p:cNvGrpSpPr>
          <p:nvPr/>
        </p:nvGrpSpPr>
        <p:grpSpPr bwMode="auto">
          <a:xfrm>
            <a:off x="2279651" y="1927226"/>
            <a:ext cx="5903913" cy="2797175"/>
            <a:chOff x="757792" y="1857862"/>
            <a:chExt cx="7394445" cy="234570"/>
          </a:xfrm>
        </p:grpSpPr>
        <p:sp>
          <p:nvSpPr>
            <p:cNvPr id="10" name="직사각형 9"/>
            <p:cNvSpPr/>
            <p:nvPr/>
          </p:nvSpPr>
          <p:spPr>
            <a:xfrm>
              <a:off x="1046094" y="1857862"/>
              <a:ext cx="6746262" cy="23457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8854" name="내용 개체 틀 2"/>
            <p:cNvSpPr txBox="1">
              <a:spLocks/>
            </p:cNvSpPr>
            <p:nvPr/>
          </p:nvSpPr>
          <p:spPr bwMode="auto">
            <a:xfrm>
              <a:off x="757792" y="1857863"/>
              <a:ext cx="7394445" cy="216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266700" indent="-266700" latinLnBrk="1">
                <a:spcBef>
                  <a:spcPct val="20000"/>
                </a:spcBef>
                <a:buFont typeface="Arial" panose="020B0604020202020204" pitchFamily="34" charset="0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2667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628650" indent="-180975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809625" indent="-180975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990600" indent="-180975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14478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19050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23622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28194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/>
                <a:t>01     &gt;&gt;&gt; titanic_corr = titanic.corr(method = 'pearson')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/>
                <a:t>02     &gt;&gt;&gt; titanic_corr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/>
                <a:t>        </a:t>
              </a:r>
              <a:r>
                <a:rPr lang="en-US" altLang="ko-KR" sz="1000">
                  <a:solidFill>
                    <a:srgbClr val="258BCD"/>
                  </a:solidFill>
                </a:rPr>
                <a:t>survived        pclass             age                 ...     fare       adult_male      alone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/>
                <a:t>        </a:t>
              </a:r>
              <a:r>
                <a:rPr lang="en-US" altLang="ko-KR" sz="1000">
                  <a:solidFill>
                    <a:srgbClr val="258BCD"/>
                  </a:solidFill>
                </a:rPr>
                <a:t>survived      1.000000   -0.338481  -0.064910  ...   0.257307  -0.557080    -0.203367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/>
                <a:t>        </a:t>
              </a:r>
              <a:r>
                <a:rPr lang="en-US" altLang="ko-KR" sz="1000">
                  <a:solidFill>
                    <a:srgbClr val="258BCD"/>
                  </a:solidFill>
                </a:rPr>
                <a:t>pclass     </a:t>
              </a:r>
              <a:r>
                <a:rPr lang="en-US" altLang="ko-KR" sz="800">
                  <a:solidFill>
                    <a:srgbClr val="258BCD"/>
                  </a:solidFill>
                </a:rPr>
                <a:t>   </a:t>
              </a:r>
              <a:r>
                <a:rPr lang="en-US" altLang="ko-KR" sz="1000">
                  <a:solidFill>
                    <a:srgbClr val="258BCD"/>
                  </a:solidFill>
                </a:rPr>
                <a:t>-0.338481   </a:t>
              </a:r>
              <a:r>
                <a:rPr lang="en-US" altLang="ko-KR" sz="700">
                  <a:solidFill>
                    <a:srgbClr val="258BCD"/>
                  </a:solidFill>
                </a:rPr>
                <a:t>  </a:t>
              </a:r>
              <a:r>
                <a:rPr lang="en-US" altLang="ko-KR" sz="1000">
                  <a:solidFill>
                    <a:srgbClr val="258BCD"/>
                  </a:solidFill>
                </a:rPr>
                <a:t>1.000000  -0.339898  ...  -0.549500   0.094035     0.135207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/>
                <a:t>       </a:t>
              </a:r>
              <a:r>
                <a:rPr lang="es-ES" altLang="ko-KR" sz="1000">
                  <a:solidFill>
                    <a:srgbClr val="258BCD"/>
                  </a:solidFill>
                </a:rPr>
                <a:t> age         </a:t>
              </a:r>
              <a:r>
                <a:rPr lang="es-ES" altLang="ko-KR" sz="600">
                  <a:solidFill>
                    <a:srgbClr val="258BCD"/>
                  </a:solidFill>
                </a:rPr>
                <a:t> </a:t>
              </a:r>
              <a:r>
                <a:rPr lang="es-ES" altLang="ko-KR" sz="1000">
                  <a:solidFill>
                    <a:srgbClr val="258BCD"/>
                  </a:solidFill>
                </a:rPr>
                <a:t> -0.064910</a:t>
              </a:r>
              <a:r>
                <a:rPr lang="es-ES" altLang="ko-KR" sz="700">
                  <a:solidFill>
                    <a:srgbClr val="258BCD"/>
                  </a:solidFill>
                </a:rPr>
                <a:t>   </a:t>
              </a:r>
              <a:r>
                <a:rPr lang="es-ES" altLang="ko-KR" sz="1000">
                  <a:solidFill>
                    <a:srgbClr val="258BCD"/>
                  </a:solidFill>
                </a:rPr>
                <a:t> -0.339898   1.000000  ...  </a:t>
              </a:r>
              <a:r>
                <a:rPr lang="es-ES" altLang="ko-KR" sz="600">
                  <a:solidFill>
                    <a:srgbClr val="258BCD"/>
                  </a:solidFill>
                </a:rPr>
                <a:t>  </a:t>
              </a:r>
              <a:r>
                <a:rPr lang="es-ES" altLang="ko-KR" sz="1000">
                  <a:solidFill>
                    <a:srgbClr val="258BCD"/>
                  </a:solidFill>
                </a:rPr>
                <a:t>0.096688   0.247704</a:t>
              </a:r>
              <a:r>
                <a:rPr lang="en-US" altLang="ko-KR" sz="1000">
                  <a:solidFill>
                    <a:srgbClr val="258BCD"/>
                  </a:solidFill>
                </a:rPr>
                <a:t>     </a:t>
              </a:r>
              <a:r>
                <a:rPr lang="es-ES" altLang="ko-KR" sz="1000">
                  <a:solidFill>
                    <a:srgbClr val="258BCD"/>
                  </a:solidFill>
                </a:rPr>
                <a:t>0.171647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/>
                <a:t>        </a:t>
              </a:r>
              <a:r>
                <a:rPr lang="es-ES" altLang="ko-KR" sz="1000">
                  <a:solidFill>
                    <a:srgbClr val="258BCD"/>
                  </a:solidFill>
                </a:rPr>
                <a:t>sibsp      </a:t>
              </a:r>
              <a:r>
                <a:rPr lang="es-ES" altLang="ko-KR" sz="900">
                  <a:solidFill>
                    <a:srgbClr val="258BCD"/>
                  </a:solidFill>
                </a:rPr>
                <a:t>  </a:t>
              </a:r>
              <a:r>
                <a:rPr lang="es-ES" altLang="ko-KR" sz="1000">
                  <a:solidFill>
                    <a:srgbClr val="258BCD"/>
                  </a:solidFill>
                </a:rPr>
                <a:t> -0.035322  </a:t>
              </a:r>
              <a:r>
                <a:rPr lang="es-ES" altLang="ko-KR" sz="700">
                  <a:solidFill>
                    <a:srgbClr val="258BCD"/>
                  </a:solidFill>
                </a:rPr>
                <a:t>   </a:t>
              </a:r>
              <a:r>
                <a:rPr lang="es-ES" altLang="ko-KR" sz="1000">
                  <a:solidFill>
                    <a:srgbClr val="258BCD"/>
                  </a:solidFill>
                </a:rPr>
                <a:t>0.083081  -0.233296  ...  </a:t>
              </a:r>
              <a:r>
                <a:rPr lang="es-ES" altLang="ko-KR" sz="600">
                  <a:solidFill>
                    <a:srgbClr val="258BCD"/>
                  </a:solidFill>
                </a:rPr>
                <a:t>  </a:t>
              </a:r>
              <a:r>
                <a:rPr lang="es-ES" altLang="ko-KR" sz="1000">
                  <a:solidFill>
                    <a:srgbClr val="258BCD"/>
                  </a:solidFill>
                </a:rPr>
                <a:t>0.159651  -0.253586</a:t>
              </a:r>
              <a:r>
                <a:rPr lang="en-US" altLang="ko-KR" sz="1000">
                  <a:solidFill>
                    <a:srgbClr val="258BCD"/>
                  </a:solidFill>
                </a:rPr>
                <a:t>    </a:t>
              </a:r>
              <a:r>
                <a:rPr lang="es-ES" altLang="ko-KR" sz="1000">
                  <a:solidFill>
                    <a:srgbClr val="258BCD"/>
                  </a:solidFill>
                </a:rPr>
                <a:t>-0.584471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/>
                <a:t>        </a:t>
              </a:r>
              <a:r>
                <a:rPr lang="es-ES" altLang="ko-KR" sz="1000">
                  <a:solidFill>
                    <a:srgbClr val="258BCD"/>
                  </a:solidFill>
                </a:rPr>
                <a:t>parch     </a:t>
              </a:r>
              <a:r>
                <a:rPr lang="es-ES" altLang="ko-KR" sz="800">
                  <a:solidFill>
                    <a:srgbClr val="258BCD"/>
                  </a:solidFill>
                </a:rPr>
                <a:t>   </a:t>
              </a:r>
              <a:r>
                <a:rPr lang="es-ES" altLang="ko-KR" sz="1000">
                  <a:solidFill>
                    <a:srgbClr val="258BCD"/>
                  </a:solidFill>
                </a:rPr>
                <a:t>  0.081629 </a:t>
              </a:r>
              <a:r>
                <a:rPr lang="es-ES" altLang="ko-KR" sz="700">
                  <a:solidFill>
                    <a:srgbClr val="258BCD"/>
                  </a:solidFill>
                </a:rPr>
                <a:t>   </a:t>
              </a:r>
              <a:r>
                <a:rPr lang="es-ES" altLang="ko-KR" sz="1000">
                  <a:solidFill>
                    <a:srgbClr val="258BCD"/>
                  </a:solidFill>
                </a:rPr>
                <a:t> 0.018443  -0.172482  ...   0.216225  -0.349943</a:t>
              </a:r>
              <a:r>
                <a:rPr lang="en-US" altLang="ko-KR" sz="1000">
                  <a:solidFill>
                    <a:srgbClr val="258BCD"/>
                  </a:solidFill>
                </a:rPr>
                <a:t>    </a:t>
              </a:r>
              <a:r>
                <a:rPr lang="es-ES" altLang="ko-KR" sz="1000">
                  <a:solidFill>
                    <a:srgbClr val="258BCD"/>
                  </a:solidFill>
                </a:rPr>
                <a:t>-0.583398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/>
                <a:t>        </a:t>
              </a:r>
              <a:r>
                <a:rPr lang="es-ES" altLang="ko-KR" sz="1000">
                  <a:solidFill>
                    <a:srgbClr val="258BCD"/>
                  </a:solidFill>
                </a:rPr>
                <a:t>fare        </a:t>
              </a:r>
              <a:r>
                <a:rPr lang="es-ES" altLang="ko-KR" sz="900">
                  <a:solidFill>
                    <a:srgbClr val="258BCD"/>
                  </a:solidFill>
                </a:rPr>
                <a:t>   </a:t>
              </a:r>
              <a:r>
                <a:rPr lang="es-ES" altLang="ko-KR" sz="1000">
                  <a:solidFill>
                    <a:srgbClr val="258BCD"/>
                  </a:solidFill>
                </a:rPr>
                <a:t> 0.257307</a:t>
              </a:r>
              <a:r>
                <a:rPr lang="es-ES" altLang="ko-KR" sz="600">
                  <a:solidFill>
                    <a:srgbClr val="258BCD"/>
                  </a:solidFill>
                </a:rPr>
                <a:t>     </a:t>
              </a:r>
              <a:r>
                <a:rPr lang="es-ES" altLang="ko-KR" sz="1000">
                  <a:solidFill>
                    <a:srgbClr val="258BCD"/>
                  </a:solidFill>
                </a:rPr>
                <a:t>-0.549500   0.096688  ... </a:t>
              </a:r>
              <a:r>
                <a:rPr lang="es-ES" altLang="ko-KR" sz="700">
                  <a:solidFill>
                    <a:srgbClr val="258BCD"/>
                  </a:solidFill>
                </a:rPr>
                <a:t>   </a:t>
              </a:r>
              <a:r>
                <a:rPr lang="es-ES" altLang="ko-KR" sz="1000">
                  <a:solidFill>
                    <a:srgbClr val="258BCD"/>
                  </a:solidFill>
                </a:rPr>
                <a:t>1.000000  -0.182024</a:t>
              </a:r>
              <a:r>
                <a:rPr lang="en-US" altLang="ko-KR" sz="1000">
                  <a:solidFill>
                    <a:srgbClr val="258BCD"/>
                  </a:solidFill>
                </a:rPr>
                <a:t>    </a:t>
              </a:r>
              <a:r>
                <a:rPr lang="es-ES" altLang="ko-KR" sz="1000">
                  <a:solidFill>
                    <a:srgbClr val="258BCD"/>
                  </a:solidFill>
                </a:rPr>
                <a:t>-0.271832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/>
                <a:t>        </a:t>
              </a:r>
              <a:r>
                <a:rPr lang="es-ES" altLang="ko-KR" sz="1000">
                  <a:solidFill>
                    <a:srgbClr val="258BCD"/>
                  </a:solidFill>
                </a:rPr>
                <a:t>adult_male- </a:t>
              </a:r>
              <a:r>
                <a:rPr lang="es-ES" altLang="ko-KR" sz="500">
                  <a:solidFill>
                    <a:srgbClr val="258BCD"/>
                  </a:solidFill>
                </a:rPr>
                <a:t> </a:t>
              </a:r>
              <a:r>
                <a:rPr lang="es-ES" altLang="ko-KR" sz="1000">
                  <a:solidFill>
                    <a:srgbClr val="258BCD"/>
                  </a:solidFill>
                </a:rPr>
                <a:t>0.557080 </a:t>
              </a:r>
              <a:r>
                <a:rPr lang="es-ES" altLang="ko-KR" sz="800">
                  <a:solidFill>
                    <a:srgbClr val="258BCD"/>
                  </a:solidFill>
                </a:rPr>
                <a:t>  </a:t>
              </a:r>
              <a:r>
                <a:rPr lang="es-ES" altLang="ko-KR" sz="700">
                  <a:solidFill>
                    <a:srgbClr val="258BCD"/>
                  </a:solidFill>
                </a:rPr>
                <a:t>  </a:t>
              </a:r>
              <a:r>
                <a:rPr lang="es-ES" altLang="ko-KR" sz="1000">
                  <a:solidFill>
                    <a:srgbClr val="258BCD"/>
                  </a:solidFill>
                </a:rPr>
                <a:t>0.094035   0.247704  ...  -0.182024   1.000000</a:t>
              </a:r>
              <a:r>
                <a:rPr lang="en-US" altLang="ko-KR" sz="1000">
                  <a:solidFill>
                    <a:srgbClr val="258BCD"/>
                  </a:solidFill>
                </a:rPr>
                <a:t>     </a:t>
              </a:r>
              <a:r>
                <a:rPr lang="es-ES" altLang="ko-KR" sz="1000">
                  <a:solidFill>
                    <a:srgbClr val="258BCD"/>
                  </a:solidFill>
                </a:rPr>
                <a:t>0.404744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/>
                <a:t>        </a:t>
              </a:r>
              <a:r>
                <a:rPr lang="es-ES" altLang="ko-KR" sz="1000">
                  <a:solidFill>
                    <a:srgbClr val="258BCD"/>
                  </a:solidFill>
                </a:rPr>
                <a:t>alone -     </a:t>
              </a:r>
              <a:r>
                <a:rPr lang="es-ES" altLang="ko-KR" sz="700">
                  <a:solidFill>
                    <a:srgbClr val="258BCD"/>
                  </a:solidFill>
                </a:rPr>
                <a:t>  </a:t>
              </a:r>
              <a:r>
                <a:rPr lang="es-ES" altLang="ko-KR" sz="1000">
                  <a:solidFill>
                    <a:srgbClr val="258BCD"/>
                  </a:solidFill>
                </a:rPr>
                <a:t> 0.203367 </a:t>
              </a:r>
              <a:r>
                <a:rPr lang="es-ES" altLang="ko-KR" sz="800">
                  <a:solidFill>
                    <a:srgbClr val="258BCD"/>
                  </a:solidFill>
                </a:rPr>
                <a:t>  </a:t>
              </a:r>
              <a:r>
                <a:rPr lang="es-ES" altLang="ko-KR" sz="700">
                  <a:solidFill>
                    <a:srgbClr val="258BCD"/>
                  </a:solidFill>
                </a:rPr>
                <a:t>  </a:t>
              </a:r>
              <a:r>
                <a:rPr lang="es-ES" altLang="ko-KR" sz="1000">
                  <a:solidFill>
                    <a:srgbClr val="258BCD"/>
                  </a:solidFill>
                </a:rPr>
                <a:t>0.135207   0.171647  ...  -0.271832   0.404744</a:t>
              </a:r>
              <a:r>
                <a:rPr lang="en-US" altLang="ko-KR" sz="1000">
                  <a:solidFill>
                    <a:srgbClr val="258BCD"/>
                  </a:solidFill>
                </a:rPr>
                <a:t>     </a:t>
              </a:r>
              <a:r>
                <a:rPr lang="es-ES" altLang="ko-KR" sz="1000">
                  <a:solidFill>
                    <a:srgbClr val="258BCD"/>
                  </a:solidFill>
                </a:rPr>
                <a:t>1.000000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/>
                <a:t>        </a:t>
              </a:r>
              <a:r>
                <a:rPr lang="es-ES" altLang="ko-KR" sz="1000">
                  <a:solidFill>
                    <a:srgbClr val="258BCD"/>
                  </a:solidFill>
                </a:rPr>
                <a:t>[8 rows x 8 columns]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/>
                <a:t>03</a:t>
              </a:r>
              <a:r>
                <a:rPr lang="en-US" altLang="ko-KR" sz="1000"/>
                <a:t>     </a:t>
              </a:r>
              <a:r>
                <a:rPr lang="es-ES" altLang="ko-KR" sz="1000"/>
                <a:t>&gt;&gt;&gt; titanic_corr.to_csv('C:/Users/kmj/My_Python/7</a:t>
              </a:r>
              <a:r>
                <a:rPr lang="ko-KR" altLang="en-US" sz="1000"/>
                <a:t>장</a:t>
              </a:r>
              <a:r>
                <a:rPr lang="en-US" altLang="ko-KR" sz="1000"/>
                <a:t>_</a:t>
              </a:r>
              <a:r>
                <a:rPr lang="es-ES" altLang="ko-KR" sz="1000"/>
                <a:t>data/titanic_corr.csv',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/>
                <a:t> </a:t>
              </a:r>
              <a:r>
                <a:rPr lang="en-US" altLang="ko-KR" sz="1000"/>
                <a:t>       </a:t>
              </a:r>
              <a:r>
                <a:rPr lang="es-ES" altLang="ko-KR" sz="1000"/>
                <a:t>index = False)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609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9"/>
            <a:ext cx="8669338" cy="4433887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모델링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ko-KR" altLang="en-US" dirty="0"/>
              <a:t>상관 계수 확인하기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남자 성인</a:t>
            </a:r>
            <a:r>
              <a:rPr lang="en-US" altLang="ko-KR" dirty="0"/>
              <a:t>(</a:t>
            </a:r>
            <a:r>
              <a:rPr lang="en-US" altLang="ko-KR" dirty="0" err="1"/>
              <a:t>adult_male</a:t>
            </a:r>
            <a:r>
              <a:rPr lang="en-US" altLang="ko-KR" dirty="0"/>
              <a:t>):</a:t>
            </a:r>
            <a:r>
              <a:rPr lang="ko-KR" altLang="en-US" dirty="0"/>
              <a:t> 생존</a:t>
            </a:r>
            <a:r>
              <a:rPr lang="en-US" altLang="ko-KR" dirty="0"/>
              <a:t>(survived)</a:t>
            </a:r>
            <a:r>
              <a:rPr lang="ko-KR" altLang="en-US" dirty="0"/>
              <a:t>과 음의 상관관계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객실 등급</a:t>
            </a:r>
            <a:r>
              <a:rPr lang="en-US" altLang="ko-KR" dirty="0"/>
              <a:t>(</a:t>
            </a:r>
            <a:r>
              <a:rPr lang="en-US" altLang="ko-KR" dirty="0" err="1"/>
              <a:t>pclass</a:t>
            </a:r>
            <a:r>
              <a:rPr lang="en-US" altLang="ko-KR" dirty="0"/>
              <a:t>):</a:t>
            </a:r>
            <a:r>
              <a:rPr lang="ko-KR" altLang="en-US" dirty="0"/>
              <a:t> 음의 상관</a:t>
            </a:r>
          </a:p>
          <a:p>
            <a:pPr lvl="3">
              <a:defRPr/>
            </a:pPr>
            <a:r>
              <a:rPr lang="ko-KR" altLang="en-US" dirty="0"/>
              <a:t>관계</a:t>
            </a:r>
            <a:r>
              <a:rPr lang="en-US" altLang="ko-KR" dirty="0"/>
              <a:t>, </a:t>
            </a:r>
            <a:r>
              <a:rPr lang="ko-KR" altLang="en-US" dirty="0"/>
              <a:t>객실 요금</a:t>
            </a:r>
            <a:r>
              <a:rPr lang="en-US" altLang="ko-KR" dirty="0"/>
              <a:t>fare</a:t>
            </a:r>
            <a:r>
              <a:rPr lang="ko-KR" altLang="en-US" dirty="0"/>
              <a:t>은 양의 상관관계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동행 없이 혼자 탑승한 경우</a:t>
            </a:r>
            <a:r>
              <a:rPr lang="en-US" altLang="ko-KR" dirty="0"/>
              <a:t>(alone):</a:t>
            </a:r>
            <a:r>
              <a:rPr lang="ko-KR" altLang="en-US" dirty="0"/>
              <a:t> 생존율이 떨어진다는 상관관계</a:t>
            </a: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r>
              <a:rPr lang="ko-KR" altLang="en-US" dirty="0"/>
              <a:t>특정 변수 사이의 상관 계수 구하기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lvl="2">
              <a:defRPr/>
            </a:pPr>
            <a:r>
              <a:rPr lang="en-US" altLang="ko-KR" sz="1400" dirty="0"/>
              <a:t>[01~02</a:t>
            </a:r>
            <a:r>
              <a:rPr lang="ko-KR" altLang="en-US" sz="1400" dirty="0"/>
              <a:t>행</a:t>
            </a:r>
            <a:r>
              <a:rPr lang="en-US" altLang="ko-KR" sz="1400" dirty="0"/>
              <a:t>] </a:t>
            </a:r>
            <a:r>
              <a:rPr lang="ko-KR" altLang="en-US" sz="1400" dirty="0"/>
              <a:t>두 변수 사이의 상관 계수 구하기</a:t>
            </a:r>
          </a:p>
          <a:p>
            <a:pPr lvl="3">
              <a:defRPr/>
            </a:pPr>
            <a:r>
              <a:rPr lang="en-US" altLang="ko-KR" sz="1200" dirty="0"/>
              <a:t>01</a:t>
            </a:r>
            <a:r>
              <a:rPr lang="ko-KR" altLang="en-US" sz="1200" dirty="0"/>
              <a:t>행 </a:t>
            </a:r>
            <a:r>
              <a:rPr lang="en-US" altLang="ko-KR" sz="1200" dirty="0"/>
              <a:t>survived</a:t>
            </a:r>
            <a:r>
              <a:rPr lang="ko-KR" altLang="en-US" sz="1200" dirty="0"/>
              <a:t>와 </a:t>
            </a:r>
            <a:r>
              <a:rPr lang="en-US" altLang="ko-KR" sz="1200" dirty="0" err="1"/>
              <a:t>adult_male</a:t>
            </a:r>
            <a:r>
              <a:rPr lang="en-US" altLang="ko-KR" sz="1200" dirty="0"/>
              <a:t> </a:t>
            </a:r>
            <a:r>
              <a:rPr lang="ko-KR" altLang="en-US" sz="1200" dirty="0"/>
              <a:t>변수 사이의 상관 계수를 구함</a:t>
            </a:r>
            <a:endParaRPr lang="en-US" altLang="ko-KR" sz="1200" dirty="0"/>
          </a:p>
          <a:p>
            <a:pPr lvl="3">
              <a:defRPr/>
            </a:pPr>
            <a:r>
              <a:rPr lang="en-US" altLang="ko-KR" sz="1200" dirty="0"/>
              <a:t>02</a:t>
            </a:r>
            <a:r>
              <a:rPr lang="ko-KR" altLang="en-US" sz="1200" dirty="0"/>
              <a:t>행 </a:t>
            </a:r>
            <a:r>
              <a:rPr lang="en-US" altLang="ko-KR" sz="1200" dirty="0"/>
              <a:t>survived</a:t>
            </a:r>
            <a:r>
              <a:rPr lang="ko-KR" altLang="en-US" sz="1200" dirty="0"/>
              <a:t>와 </a:t>
            </a:r>
            <a:r>
              <a:rPr lang="en-US" altLang="ko-KR" sz="1200" dirty="0"/>
              <a:t>fare </a:t>
            </a:r>
            <a:r>
              <a:rPr lang="ko-KR" altLang="en-US" sz="1200" dirty="0"/>
              <a:t>변수 사이의 상관 계수를 구함</a:t>
            </a: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marL="971550" lvl="3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sz="1400" dirty="0"/>
          </a:p>
        </p:txBody>
      </p:sp>
      <p:sp>
        <p:nvSpPr>
          <p:cNvPr id="80899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777163" cy="547688"/>
          </a:xfrm>
        </p:spPr>
        <p:txBody>
          <a:bodyPr/>
          <a:lstStyle/>
          <a:p>
            <a:r>
              <a:rPr lang="en-US" altLang="ko-KR" smtClean="0"/>
              <a:t>02. [</a:t>
            </a:r>
            <a:r>
              <a:rPr lang="ko-KR" altLang="en-US" smtClean="0"/>
              <a:t>상관 분석 </a:t>
            </a:r>
            <a:r>
              <a:rPr lang="en-US" altLang="ko-KR" smtClean="0"/>
              <a:t>+ </a:t>
            </a:r>
            <a:r>
              <a:rPr lang="ko-KR" altLang="en-US" smtClean="0"/>
              <a:t>히트맵</a:t>
            </a:r>
            <a:r>
              <a:rPr lang="en-US" altLang="ko-KR" smtClean="0"/>
              <a:t>] </a:t>
            </a:r>
            <a:r>
              <a:rPr lang="ko-KR" altLang="en-US" smtClean="0"/>
              <a:t>타이타닉호 생존율 분석하기</a:t>
            </a:r>
          </a:p>
        </p:txBody>
      </p:sp>
      <p:pic>
        <p:nvPicPr>
          <p:cNvPr id="80900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063" y="1773238"/>
            <a:ext cx="3251200" cy="200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0901" name="그룹 11"/>
          <p:cNvGrpSpPr>
            <a:grpSpLocks/>
          </p:cNvGrpSpPr>
          <p:nvPr/>
        </p:nvGrpSpPr>
        <p:grpSpPr bwMode="auto">
          <a:xfrm>
            <a:off x="2351088" y="3933825"/>
            <a:ext cx="3960812" cy="852488"/>
            <a:chOff x="757792" y="1857862"/>
            <a:chExt cx="4328456" cy="234570"/>
          </a:xfrm>
        </p:grpSpPr>
        <p:sp>
          <p:nvSpPr>
            <p:cNvPr id="13" name="직사각형 12"/>
            <p:cNvSpPr/>
            <p:nvPr/>
          </p:nvSpPr>
          <p:spPr>
            <a:xfrm>
              <a:off x="1045777" y="1857862"/>
              <a:ext cx="3950258" cy="23457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0903" name="내용 개체 틀 2"/>
            <p:cNvSpPr txBox="1">
              <a:spLocks/>
            </p:cNvSpPr>
            <p:nvPr/>
          </p:nvSpPr>
          <p:spPr bwMode="auto">
            <a:xfrm>
              <a:off x="757792" y="1857863"/>
              <a:ext cx="4328456" cy="216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266700" indent="-266700" latinLnBrk="1">
                <a:spcBef>
                  <a:spcPct val="20000"/>
                </a:spcBef>
                <a:buFont typeface="Arial" panose="020B0604020202020204" pitchFamily="34" charset="0"/>
                <a:buBlip>
                  <a:blip r:embed="rId4"/>
                </a:buBlip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2667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628650" indent="-180975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809625" indent="-180975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990600" indent="-180975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14478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19050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23622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28194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/>
                <a:t>01     &gt;&gt;&gt; titanic['survived'].corr(titanic['adult_male'])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    -0.5570800422053259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/>
                <a:t>02     &gt;&gt;&gt; titanic['survived'].corr(titanic['fare'])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     0.2573065223849622</a:t>
              </a:r>
              <a:endParaRPr lang="es-ES" altLang="ko-KR" sz="1000">
                <a:solidFill>
                  <a:srgbClr val="258BC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487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9"/>
            <a:ext cx="8669338" cy="4433887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결과 시각화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ko-KR" altLang="en-US" dirty="0" err="1"/>
              <a:t>산점도로</a:t>
            </a:r>
            <a:r>
              <a:rPr lang="ko-KR" altLang="en-US" dirty="0"/>
              <a:t> 상관 분석 시각화하기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 dirty="0"/>
          </a:p>
          <a:p>
            <a:pPr lvl="2">
              <a:defRPr/>
            </a:pPr>
            <a:r>
              <a:rPr lang="en-US" altLang="ko-KR" sz="1400" dirty="0"/>
              <a:t>[01~02</a:t>
            </a:r>
            <a:r>
              <a:rPr lang="ko-KR" altLang="en-US" sz="1400" dirty="0"/>
              <a:t>행</a:t>
            </a:r>
            <a:r>
              <a:rPr lang="en-US" altLang="ko-KR" sz="1400" dirty="0"/>
              <a:t>] </a:t>
            </a:r>
            <a:r>
              <a:rPr lang="ko-KR" altLang="en-US" sz="1400" dirty="0"/>
              <a:t>변수 간의 상관 분석 시각화를 위해 </a:t>
            </a:r>
            <a:r>
              <a:rPr lang="en-US" altLang="ko-KR" sz="1400" dirty="0" err="1"/>
              <a:t>pairplot</a:t>
            </a:r>
            <a:r>
              <a:rPr lang="en-US" altLang="ko-KR" sz="1400" dirty="0"/>
              <a:t>() </a:t>
            </a:r>
            <a:r>
              <a:rPr lang="ko-KR" altLang="en-US" sz="1400" dirty="0"/>
              <a:t>그리기</a:t>
            </a:r>
          </a:p>
          <a:p>
            <a:pPr lvl="3">
              <a:defRPr/>
            </a:pPr>
            <a:r>
              <a:rPr lang="en-US" altLang="ko-KR" dirty="0"/>
              <a:t>01</a:t>
            </a:r>
            <a:r>
              <a:rPr lang="ko-KR" altLang="en-US" dirty="0"/>
              <a:t>행 </a:t>
            </a:r>
            <a:r>
              <a:rPr lang="en-US" altLang="ko-KR" dirty="0" err="1"/>
              <a:t>pairplot</a:t>
            </a:r>
            <a:r>
              <a:rPr lang="en-US" altLang="ko-KR" dirty="0"/>
              <a:t>() </a:t>
            </a:r>
            <a:r>
              <a:rPr lang="ko-KR" altLang="en-US" dirty="0"/>
              <a:t>함수를 사용하여 타이타닉 데이터의 차트를 그림</a:t>
            </a:r>
            <a:r>
              <a:rPr lang="en-US" altLang="ko-KR" dirty="0"/>
              <a:t>, hue</a:t>
            </a:r>
            <a:r>
              <a:rPr lang="ko-KR" altLang="en-US" dirty="0"/>
              <a:t>는 종속 변수를 지정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02</a:t>
            </a:r>
            <a:r>
              <a:rPr lang="ko-KR" altLang="en-US" dirty="0"/>
              <a:t>행 </a:t>
            </a:r>
            <a:r>
              <a:rPr lang="en-US" altLang="ko-KR" dirty="0" err="1"/>
              <a:t>pairplot</a:t>
            </a:r>
            <a:r>
              <a:rPr lang="ko-KR" altLang="en-US" dirty="0"/>
              <a:t>을 나타냄</a:t>
            </a:r>
            <a:endParaRPr lang="en-US" altLang="ko-KR" dirty="0"/>
          </a:p>
          <a:p>
            <a:pPr lvl="1">
              <a:defRPr/>
            </a:pPr>
            <a:endParaRPr lang="en-US" altLang="ko-KR" sz="1400" dirty="0"/>
          </a:p>
        </p:txBody>
      </p:sp>
      <p:sp>
        <p:nvSpPr>
          <p:cNvPr id="82947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777163" cy="547688"/>
          </a:xfrm>
        </p:spPr>
        <p:txBody>
          <a:bodyPr/>
          <a:lstStyle/>
          <a:p>
            <a:r>
              <a:rPr lang="en-US" altLang="ko-KR" smtClean="0"/>
              <a:t>02. [</a:t>
            </a:r>
            <a:r>
              <a:rPr lang="ko-KR" altLang="en-US" smtClean="0"/>
              <a:t>상관 분석 </a:t>
            </a:r>
            <a:r>
              <a:rPr lang="en-US" altLang="ko-KR" smtClean="0"/>
              <a:t>+ </a:t>
            </a:r>
            <a:r>
              <a:rPr lang="ko-KR" altLang="en-US" smtClean="0"/>
              <a:t>히트맵</a:t>
            </a:r>
            <a:r>
              <a:rPr lang="en-US" altLang="ko-KR" smtClean="0"/>
              <a:t>] </a:t>
            </a:r>
            <a:r>
              <a:rPr lang="ko-KR" altLang="en-US" smtClean="0"/>
              <a:t>타이타닉호 생존율 분석하기</a:t>
            </a:r>
          </a:p>
        </p:txBody>
      </p:sp>
      <p:grpSp>
        <p:nvGrpSpPr>
          <p:cNvPr id="82948" name="그룹 10"/>
          <p:cNvGrpSpPr>
            <a:grpSpLocks/>
          </p:cNvGrpSpPr>
          <p:nvPr/>
        </p:nvGrpSpPr>
        <p:grpSpPr bwMode="auto">
          <a:xfrm>
            <a:off x="2279651" y="1916114"/>
            <a:ext cx="4537075" cy="649287"/>
            <a:chOff x="757792" y="1857862"/>
            <a:chExt cx="4958050" cy="178121"/>
          </a:xfrm>
        </p:grpSpPr>
        <p:sp>
          <p:nvSpPr>
            <p:cNvPr id="12" name="직사각형 11"/>
            <p:cNvSpPr/>
            <p:nvPr/>
          </p:nvSpPr>
          <p:spPr>
            <a:xfrm>
              <a:off x="1045768" y="1857862"/>
              <a:ext cx="4356076" cy="1781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951" name="내용 개체 틀 2"/>
            <p:cNvSpPr txBox="1">
              <a:spLocks/>
            </p:cNvSpPr>
            <p:nvPr/>
          </p:nvSpPr>
          <p:spPr bwMode="auto">
            <a:xfrm>
              <a:off x="757792" y="1857863"/>
              <a:ext cx="4958050" cy="178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266700" indent="-266700" latinLnBrk="1">
                <a:spcBef>
                  <a:spcPct val="20000"/>
                </a:spcBef>
                <a:buFont typeface="Arial" panose="020B0604020202020204" pitchFamily="34" charset="0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2667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628650" indent="-180975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809625" indent="-180975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990600" indent="-180975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14478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19050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23622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28194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/>
                <a:t>01    &gt;&gt;&gt; sns.pairplot(titanic, hue = 'survived')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/>
                <a:t>       </a:t>
              </a:r>
              <a:r>
                <a:rPr lang="en-US" altLang="ko-KR" sz="1000">
                  <a:solidFill>
                    <a:srgbClr val="258BCD"/>
                  </a:solidFill>
                </a:rPr>
                <a:t>&lt;seaborn.axisgrid.PairGrid object at 0x000001710D852A58&gt;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/>
                <a:t>02    &gt;&gt;&gt; plt.show()</a:t>
              </a:r>
              <a:endParaRPr lang="es-ES" altLang="ko-KR" sz="1000">
                <a:solidFill>
                  <a:srgbClr val="258BCD"/>
                </a:solidFill>
              </a:endParaRPr>
            </a:p>
          </p:txBody>
        </p:sp>
      </p:grpSp>
      <p:pic>
        <p:nvPicPr>
          <p:cNvPr id="82949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3" y="3573463"/>
            <a:ext cx="4565650" cy="314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25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9"/>
            <a:ext cx="8669338" cy="4433887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결과 시각화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ko-KR" altLang="en-US" dirty="0" err="1"/>
              <a:t>산점도로</a:t>
            </a:r>
            <a:r>
              <a:rPr lang="ko-KR" altLang="en-US" dirty="0"/>
              <a:t> 상관 분석 시각화하기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 dirty="0"/>
          </a:p>
          <a:p>
            <a:pPr lvl="2">
              <a:defRPr/>
            </a:pPr>
            <a:r>
              <a:rPr lang="en-US" altLang="ko-KR" sz="1400" dirty="0"/>
              <a:t>[01~02</a:t>
            </a:r>
            <a:r>
              <a:rPr lang="ko-KR" altLang="en-US" sz="1400" dirty="0"/>
              <a:t>행</a:t>
            </a:r>
            <a:r>
              <a:rPr lang="en-US" altLang="ko-KR" sz="1400" dirty="0"/>
              <a:t>] </a:t>
            </a:r>
            <a:r>
              <a:rPr lang="ko-KR" altLang="en-US" sz="1400" dirty="0"/>
              <a:t>변수 간의 상관 분석 시각화를 위해 </a:t>
            </a:r>
            <a:r>
              <a:rPr lang="en-US" altLang="ko-KR" sz="1400" dirty="0" err="1"/>
              <a:t>pairplot</a:t>
            </a:r>
            <a:r>
              <a:rPr lang="en-US" altLang="ko-KR" sz="1400" dirty="0"/>
              <a:t>() </a:t>
            </a:r>
            <a:r>
              <a:rPr lang="ko-KR" altLang="en-US" sz="1400" dirty="0"/>
              <a:t>그리기</a:t>
            </a:r>
          </a:p>
          <a:p>
            <a:pPr lvl="3">
              <a:defRPr/>
            </a:pPr>
            <a:r>
              <a:rPr lang="en-US" altLang="ko-KR" dirty="0"/>
              <a:t>01</a:t>
            </a:r>
            <a:r>
              <a:rPr lang="ko-KR" altLang="en-US" dirty="0"/>
              <a:t>행 </a:t>
            </a:r>
            <a:r>
              <a:rPr lang="en-US" altLang="ko-KR" dirty="0" err="1"/>
              <a:t>pairplot</a:t>
            </a:r>
            <a:r>
              <a:rPr lang="en-US" altLang="ko-KR" dirty="0"/>
              <a:t>() </a:t>
            </a:r>
            <a:r>
              <a:rPr lang="ko-KR" altLang="en-US" dirty="0"/>
              <a:t>함수를 사용하여 타이타닉 데이터의 차트를 그림</a:t>
            </a:r>
            <a:r>
              <a:rPr lang="en-US" altLang="ko-KR" dirty="0"/>
              <a:t>, hue</a:t>
            </a:r>
            <a:r>
              <a:rPr lang="ko-KR" altLang="en-US" dirty="0"/>
              <a:t>는 종속 변수를 지정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02</a:t>
            </a:r>
            <a:r>
              <a:rPr lang="ko-KR" altLang="en-US" dirty="0"/>
              <a:t>행 </a:t>
            </a:r>
            <a:r>
              <a:rPr lang="en-US" altLang="ko-KR" dirty="0" err="1"/>
              <a:t>pairplot</a:t>
            </a:r>
            <a:r>
              <a:rPr lang="ko-KR" altLang="en-US" dirty="0"/>
              <a:t>을 나타냄</a:t>
            </a:r>
            <a:endParaRPr lang="en-US" altLang="ko-KR" dirty="0"/>
          </a:p>
          <a:p>
            <a:pPr lvl="1">
              <a:defRPr/>
            </a:pPr>
            <a:endParaRPr lang="en-US" altLang="ko-KR" sz="1400" dirty="0"/>
          </a:p>
        </p:txBody>
      </p:sp>
      <p:sp>
        <p:nvSpPr>
          <p:cNvPr id="84995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777163" cy="547688"/>
          </a:xfrm>
        </p:spPr>
        <p:txBody>
          <a:bodyPr/>
          <a:lstStyle/>
          <a:p>
            <a:r>
              <a:rPr lang="en-US" altLang="ko-KR" smtClean="0"/>
              <a:t>02. [</a:t>
            </a:r>
            <a:r>
              <a:rPr lang="ko-KR" altLang="en-US" smtClean="0"/>
              <a:t>상관 분석 </a:t>
            </a:r>
            <a:r>
              <a:rPr lang="en-US" altLang="ko-KR" smtClean="0"/>
              <a:t>+ </a:t>
            </a:r>
            <a:r>
              <a:rPr lang="ko-KR" altLang="en-US" smtClean="0"/>
              <a:t>히트맵</a:t>
            </a:r>
            <a:r>
              <a:rPr lang="en-US" altLang="ko-KR" smtClean="0"/>
              <a:t>] </a:t>
            </a:r>
            <a:r>
              <a:rPr lang="ko-KR" altLang="en-US" smtClean="0"/>
              <a:t>타이타닉호 생존율 분석하기</a:t>
            </a:r>
          </a:p>
        </p:txBody>
      </p:sp>
      <p:grpSp>
        <p:nvGrpSpPr>
          <p:cNvPr id="84996" name="그룹 10"/>
          <p:cNvGrpSpPr>
            <a:grpSpLocks/>
          </p:cNvGrpSpPr>
          <p:nvPr/>
        </p:nvGrpSpPr>
        <p:grpSpPr bwMode="auto">
          <a:xfrm>
            <a:off x="2279651" y="1916114"/>
            <a:ext cx="4537075" cy="649287"/>
            <a:chOff x="757792" y="1857862"/>
            <a:chExt cx="4958050" cy="178121"/>
          </a:xfrm>
        </p:grpSpPr>
        <p:sp>
          <p:nvSpPr>
            <p:cNvPr id="12" name="직사각형 11"/>
            <p:cNvSpPr/>
            <p:nvPr/>
          </p:nvSpPr>
          <p:spPr>
            <a:xfrm>
              <a:off x="1045768" y="1857862"/>
              <a:ext cx="4356076" cy="1781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4999" name="내용 개체 틀 2"/>
            <p:cNvSpPr txBox="1">
              <a:spLocks/>
            </p:cNvSpPr>
            <p:nvPr/>
          </p:nvSpPr>
          <p:spPr bwMode="auto">
            <a:xfrm>
              <a:off x="757792" y="1857863"/>
              <a:ext cx="4958050" cy="178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266700" indent="-266700" latinLnBrk="1">
                <a:spcBef>
                  <a:spcPct val="20000"/>
                </a:spcBef>
                <a:buFont typeface="Arial" panose="020B0604020202020204" pitchFamily="34" charset="0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2667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628650" indent="-180975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809625" indent="-180975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990600" indent="-180975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14478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19050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23622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28194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/>
                <a:t>01    &gt;&gt;&gt; sns.pairplot(titanic, hue = 'survived')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/>
                <a:t>       </a:t>
              </a:r>
              <a:r>
                <a:rPr lang="en-US" altLang="ko-KR" sz="1000">
                  <a:solidFill>
                    <a:srgbClr val="258BCD"/>
                  </a:solidFill>
                </a:rPr>
                <a:t>&lt;seaborn.axisgrid.PairGrid object at 0x000001710D852A58&gt;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/>
                <a:t>02    &gt;&gt;&gt; plt.show()</a:t>
              </a:r>
              <a:endParaRPr lang="es-ES" altLang="ko-KR" sz="1000">
                <a:solidFill>
                  <a:srgbClr val="258BCD"/>
                </a:solidFill>
              </a:endParaRPr>
            </a:p>
          </p:txBody>
        </p:sp>
      </p:grpSp>
      <p:pic>
        <p:nvPicPr>
          <p:cNvPr id="84997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3" y="3573463"/>
            <a:ext cx="4565650" cy="314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300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9"/>
            <a:ext cx="8669338" cy="4433887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결과 시각화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ko-KR" altLang="en-US" dirty="0"/>
              <a:t>두 변수의 상관관계 시각화하기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lvl="2">
              <a:defRPr/>
            </a:pPr>
            <a:r>
              <a:rPr lang="en-US" altLang="ko-KR" sz="1400" dirty="0"/>
              <a:t>[01~02</a:t>
            </a:r>
            <a:r>
              <a:rPr lang="ko-KR" altLang="en-US" sz="1400" dirty="0"/>
              <a:t>행</a:t>
            </a:r>
            <a:r>
              <a:rPr lang="en-US" altLang="ko-KR" sz="1400" dirty="0"/>
              <a:t>] </a:t>
            </a:r>
            <a:r>
              <a:rPr lang="ko-KR" altLang="en-US" sz="1400" dirty="0"/>
              <a:t>생존자의 객실 등급과 성별 관계를 </a:t>
            </a:r>
            <a:r>
              <a:rPr lang="en-US" altLang="ko-KR" sz="1400" dirty="0" err="1"/>
              <a:t>catplot</a:t>
            </a:r>
            <a:r>
              <a:rPr lang="en-US" altLang="ko-KR" sz="1400" dirty="0"/>
              <a:t>()</a:t>
            </a:r>
            <a:r>
              <a:rPr lang="ko-KR" altLang="en-US" sz="1400" dirty="0"/>
              <a:t>로 그리기</a:t>
            </a:r>
          </a:p>
          <a:p>
            <a:pPr lvl="3">
              <a:defRPr/>
            </a:pPr>
            <a:r>
              <a:rPr lang="en-US" altLang="ko-KR" dirty="0"/>
              <a:t>01</a:t>
            </a:r>
            <a:r>
              <a:rPr lang="ko-KR" altLang="en-US" dirty="0"/>
              <a:t>행 </a:t>
            </a:r>
            <a:r>
              <a:rPr lang="en-US" altLang="ko-KR" dirty="0" err="1"/>
              <a:t>catplot</a:t>
            </a:r>
            <a:r>
              <a:rPr lang="en-US" altLang="ko-KR" dirty="0"/>
              <a:t>() </a:t>
            </a:r>
            <a:r>
              <a:rPr lang="ko-KR" altLang="en-US" dirty="0"/>
              <a:t>함수를 사용하여 </a:t>
            </a:r>
            <a:r>
              <a:rPr lang="en-US" altLang="ko-KR" dirty="0" err="1"/>
              <a:t>pclass</a:t>
            </a:r>
            <a:r>
              <a:rPr lang="ko-KR" altLang="en-US" dirty="0"/>
              <a:t>와 </a:t>
            </a:r>
            <a:r>
              <a:rPr lang="en-US" altLang="ko-KR" dirty="0"/>
              <a:t>survived </a:t>
            </a:r>
            <a:r>
              <a:rPr lang="ko-KR" altLang="en-US" dirty="0"/>
              <a:t>변수의 관계를 차트로 그림</a:t>
            </a:r>
            <a:endParaRPr lang="en-US" altLang="ko-KR" dirty="0"/>
          </a:p>
          <a:p>
            <a:pPr marL="628650" lvl="3" indent="0">
              <a:buNone/>
              <a:defRPr/>
            </a:pPr>
            <a:r>
              <a:rPr lang="en-US" altLang="ko-KR" dirty="0"/>
              <a:t>          hue</a:t>
            </a:r>
            <a:r>
              <a:rPr lang="ko-KR" altLang="en-US" dirty="0"/>
              <a:t>인자를 이용하여 종속 변수를 </a:t>
            </a:r>
            <a:r>
              <a:rPr lang="en-US" altLang="ko-KR" dirty="0"/>
              <a:t>sex</a:t>
            </a:r>
            <a:r>
              <a:rPr lang="ko-KR" altLang="en-US" dirty="0"/>
              <a:t>로 지정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02</a:t>
            </a:r>
            <a:r>
              <a:rPr lang="ko-KR" altLang="en-US" dirty="0"/>
              <a:t>행 </a:t>
            </a:r>
            <a:r>
              <a:rPr lang="en-US" altLang="ko-KR" dirty="0" err="1"/>
              <a:t>catplot</a:t>
            </a:r>
            <a:r>
              <a:rPr lang="ko-KR" altLang="en-US" dirty="0"/>
              <a:t>을 나타냄</a:t>
            </a:r>
            <a:endParaRPr lang="en-US" altLang="ko-KR" sz="1400" dirty="0"/>
          </a:p>
        </p:txBody>
      </p:sp>
      <p:sp>
        <p:nvSpPr>
          <p:cNvPr id="87043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777163" cy="547688"/>
          </a:xfrm>
        </p:spPr>
        <p:txBody>
          <a:bodyPr/>
          <a:lstStyle/>
          <a:p>
            <a:r>
              <a:rPr lang="en-US" altLang="ko-KR" smtClean="0"/>
              <a:t>02. [</a:t>
            </a:r>
            <a:r>
              <a:rPr lang="ko-KR" altLang="en-US" smtClean="0"/>
              <a:t>상관 분석 </a:t>
            </a:r>
            <a:r>
              <a:rPr lang="en-US" altLang="ko-KR" smtClean="0"/>
              <a:t>+ </a:t>
            </a:r>
            <a:r>
              <a:rPr lang="ko-KR" altLang="en-US" smtClean="0"/>
              <a:t>히트맵</a:t>
            </a:r>
            <a:r>
              <a:rPr lang="en-US" altLang="ko-KR" smtClean="0"/>
              <a:t>] </a:t>
            </a:r>
            <a:r>
              <a:rPr lang="ko-KR" altLang="en-US" smtClean="0"/>
              <a:t>타이타닉호 생존율 분석하기</a:t>
            </a:r>
          </a:p>
        </p:txBody>
      </p:sp>
      <p:grpSp>
        <p:nvGrpSpPr>
          <p:cNvPr id="87044" name="그룹 10"/>
          <p:cNvGrpSpPr>
            <a:grpSpLocks/>
          </p:cNvGrpSpPr>
          <p:nvPr/>
        </p:nvGrpSpPr>
        <p:grpSpPr bwMode="auto">
          <a:xfrm>
            <a:off x="2279651" y="1916114"/>
            <a:ext cx="5616575" cy="649287"/>
            <a:chOff x="757792" y="1857862"/>
            <a:chExt cx="6138538" cy="178121"/>
          </a:xfrm>
        </p:grpSpPr>
        <p:sp>
          <p:nvSpPr>
            <p:cNvPr id="12" name="직사각형 11"/>
            <p:cNvSpPr/>
            <p:nvPr/>
          </p:nvSpPr>
          <p:spPr>
            <a:xfrm>
              <a:off x="1045807" y="1857862"/>
              <a:ext cx="5772447" cy="1781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7047" name="내용 개체 틀 2"/>
            <p:cNvSpPr txBox="1">
              <a:spLocks/>
            </p:cNvSpPr>
            <p:nvPr/>
          </p:nvSpPr>
          <p:spPr bwMode="auto">
            <a:xfrm>
              <a:off x="757792" y="1857863"/>
              <a:ext cx="6138538" cy="138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266700" indent="-266700" latinLnBrk="1">
                <a:spcBef>
                  <a:spcPct val="20000"/>
                </a:spcBef>
                <a:buFont typeface="Arial" panose="020B0604020202020204" pitchFamily="34" charset="0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2667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628650" indent="-180975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809625" indent="-180975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990600" indent="-180975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14478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19050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23622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28194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/>
                <a:t>01 &gt;&gt;&gt; sns.catplot(x = 'pclass', y = 'survived', hue = 'sex', data = titanic, kind = 'point’)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&lt;seaborn.axisgrid.FacetGrid object at 0x000001DD44EB4B88&gt;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/>
                <a:t>02 &gt;&gt;&gt; plt.show()</a:t>
              </a:r>
              <a:endParaRPr lang="es-ES" altLang="ko-KR" sz="1000">
                <a:solidFill>
                  <a:srgbClr val="258BCD"/>
                </a:solidFill>
              </a:endParaRPr>
            </a:p>
          </p:txBody>
        </p:sp>
      </p:grpSp>
      <p:pic>
        <p:nvPicPr>
          <p:cNvPr id="87045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439" y="3716338"/>
            <a:ext cx="3455987" cy="305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242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9"/>
            <a:ext cx="7372350" cy="4433887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결과 시각화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ko-KR" altLang="en-US" dirty="0"/>
              <a:t>변수 사이의 상관 계수를 </a:t>
            </a:r>
            <a:r>
              <a:rPr lang="ko-KR" altLang="en-US" dirty="0" err="1"/>
              <a:t>히트맵으로</a:t>
            </a:r>
            <a:r>
              <a:rPr lang="ko-KR" altLang="en-US" dirty="0"/>
              <a:t> 시각화하기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lvl="2">
              <a:defRPr/>
            </a:pPr>
            <a:endParaRPr lang="en-US" altLang="ko-KR" sz="1400" dirty="0"/>
          </a:p>
        </p:txBody>
      </p:sp>
      <p:sp>
        <p:nvSpPr>
          <p:cNvPr id="89091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777163" cy="547688"/>
          </a:xfrm>
        </p:spPr>
        <p:txBody>
          <a:bodyPr/>
          <a:lstStyle/>
          <a:p>
            <a:r>
              <a:rPr lang="en-US" altLang="ko-KR" smtClean="0"/>
              <a:t>02. [</a:t>
            </a:r>
            <a:r>
              <a:rPr lang="ko-KR" altLang="en-US" smtClean="0"/>
              <a:t>상관 분석 </a:t>
            </a:r>
            <a:r>
              <a:rPr lang="en-US" altLang="ko-KR" smtClean="0"/>
              <a:t>+ </a:t>
            </a:r>
            <a:r>
              <a:rPr lang="ko-KR" altLang="en-US" smtClean="0"/>
              <a:t>히트맵</a:t>
            </a:r>
            <a:r>
              <a:rPr lang="en-US" altLang="ko-KR" smtClean="0"/>
              <a:t>] </a:t>
            </a:r>
            <a:r>
              <a:rPr lang="ko-KR" altLang="en-US" smtClean="0"/>
              <a:t>타이타닉호 생존율 분석하기</a:t>
            </a:r>
          </a:p>
        </p:txBody>
      </p:sp>
      <p:grpSp>
        <p:nvGrpSpPr>
          <p:cNvPr id="89092" name="그룹 10"/>
          <p:cNvGrpSpPr>
            <a:grpSpLocks/>
          </p:cNvGrpSpPr>
          <p:nvPr/>
        </p:nvGrpSpPr>
        <p:grpSpPr bwMode="auto">
          <a:xfrm>
            <a:off x="2279651" y="1916113"/>
            <a:ext cx="2303463" cy="3168650"/>
            <a:chOff x="757792" y="1857862"/>
            <a:chExt cx="6138538" cy="178121"/>
          </a:xfrm>
        </p:grpSpPr>
        <p:sp>
          <p:nvSpPr>
            <p:cNvPr id="12" name="직사각형 11"/>
            <p:cNvSpPr/>
            <p:nvPr/>
          </p:nvSpPr>
          <p:spPr>
            <a:xfrm>
              <a:off x="1045470" y="1857862"/>
              <a:ext cx="5770478" cy="1781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9097" name="내용 개체 틀 2"/>
            <p:cNvSpPr txBox="1">
              <a:spLocks/>
            </p:cNvSpPr>
            <p:nvPr/>
          </p:nvSpPr>
          <p:spPr bwMode="auto">
            <a:xfrm>
              <a:off x="757792" y="1857863"/>
              <a:ext cx="6138538" cy="138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266700" indent="-266700" latinLnBrk="1">
                <a:spcBef>
                  <a:spcPct val="20000"/>
                </a:spcBef>
                <a:buFont typeface="Arial" panose="020B0604020202020204" pitchFamily="34" charset="0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2667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628650" indent="-180975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809625" indent="-180975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990600" indent="-180975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14478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19050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23622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28194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900"/>
                <a:t>01     &gt;&gt;&gt; def category_age(x):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900"/>
                <a:t>        if x &lt; 10: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900"/>
                <a:t>           return 0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900"/>
                <a:t>        elif x &lt; 20: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900"/>
                <a:t>           return 1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900"/>
                <a:t>        elif x &lt; 30: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900"/>
                <a:t>           return 2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900"/>
                <a:t>        elif x &lt; 40: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900"/>
                <a:t>           </a:t>
              </a:r>
              <a:r>
                <a:rPr lang="es-ES" altLang="ko-KR" sz="900"/>
                <a:t>return 3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900"/>
                <a:t>        </a:t>
              </a:r>
              <a:r>
                <a:rPr lang="es-ES" altLang="ko-KR" sz="900"/>
                <a:t>elif x &lt; 50: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900"/>
                <a:t> </a:t>
              </a:r>
              <a:r>
                <a:rPr lang="en-US" altLang="ko-KR" sz="900"/>
                <a:t>           </a:t>
              </a:r>
              <a:r>
                <a:rPr lang="es-ES" altLang="ko-KR" sz="900"/>
                <a:t>return 4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900"/>
                <a:t>        </a:t>
              </a:r>
              <a:r>
                <a:rPr lang="es-ES" altLang="ko-KR" sz="900"/>
                <a:t>elif x &lt; 60: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900"/>
                <a:t>           </a:t>
              </a:r>
              <a:r>
                <a:rPr lang="es-ES" altLang="ko-KR" sz="900"/>
                <a:t>return 5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900"/>
                <a:t>        </a:t>
              </a:r>
              <a:r>
                <a:rPr lang="es-ES" altLang="ko-KR" sz="900"/>
                <a:t>elif x &lt; 70: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900"/>
                <a:t>           </a:t>
              </a:r>
              <a:r>
                <a:rPr lang="es-ES" altLang="ko-KR" sz="900"/>
                <a:t>return 6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900"/>
                <a:t>        </a:t>
              </a:r>
              <a:r>
                <a:rPr lang="es-ES" altLang="ko-KR" sz="900"/>
                <a:t>else: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900"/>
                <a:t>           </a:t>
              </a:r>
              <a:r>
                <a:rPr lang="es-ES" altLang="ko-KR" sz="900"/>
                <a:t>return 7</a:t>
              </a:r>
            </a:p>
          </p:txBody>
        </p:sp>
      </p:grpSp>
      <p:grpSp>
        <p:nvGrpSpPr>
          <p:cNvPr id="89093" name="그룹 2"/>
          <p:cNvGrpSpPr>
            <a:grpSpLocks/>
          </p:cNvGrpSpPr>
          <p:nvPr/>
        </p:nvGrpSpPr>
        <p:grpSpPr bwMode="auto">
          <a:xfrm>
            <a:off x="4538664" y="1916113"/>
            <a:ext cx="4911725" cy="3168650"/>
            <a:chOff x="3206324" y="1916836"/>
            <a:chExt cx="4547522" cy="2954007"/>
          </a:xfrm>
        </p:grpSpPr>
        <p:sp>
          <p:nvSpPr>
            <p:cNvPr id="10" name="직사각형 9"/>
            <p:cNvSpPr/>
            <p:nvPr/>
          </p:nvSpPr>
          <p:spPr>
            <a:xfrm>
              <a:off x="3362121" y="1918315"/>
              <a:ext cx="4252094" cy="29525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9095" name="내용 개체 틀 2"/>
            <p:cNvSpPr txBox="1">
              <a:spLocks/>
            </p:cNvSpPr>
            <p:nvPr/>
          </p:nvSpPr>
          <p:spPr bwMode="auto">
            <a:xfrm>
              <a:off x="3206324" y="1916836"/>
              <a:ext cx="4547522" cy="2232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266700" indent="-266700" latinLnBrk="1">
                <a:spcBef>
                  <a:spcPct val="20000"/>
                </a:spcBef>
                <a:buFont typeface="Arial" panose="020B0604020202020204" pitchFamily="34" charset="0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2667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628650" indent="-180975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809625" indent="-180975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990600" indent="-180975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14478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19050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23622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28194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900"/>
                <a:t>02 </a:t>
              </a:r>
              <a:r>
                <a:rPr lang="en-US" altLang="ko-KR" sz="900"/>
                <a:t>     </a:t>
              </a:r>
              <a:r>
                <a:rPr lang="es-ES" altLang="ko-KR" sz="900"/>
                <a:t>&gt;&gt;&gt; titanic['age2'] = titanic['age'].apply(category_age)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900"/>
                <a:t>03 </a:t>
              </a:r>
              <a:r>
                <a:rPr lang="en-US" altLang="ko-KR" sz="900"/>
                <a:t>     </a:t>
              </a:r>
              <a:r>
                <a:rPr lang="es-ES" altLang="ko-KR" sz="900"/>
                <a:t>&gt;&gt;&gt; titanic['sex'] = titanic['sex'].map({'male':1, 'female':0})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900"/>
                <a:t>04 </a:t>
              </a:r>
              <a:r>
                <a:rPr lang="en-US" altLang="ko-KR" sz="900"/>
                <a:t>     </a:t>
              </a:r>
              <a:r>
                <a:rPr lang="es-ES" altLang="ko-KR" sz="900"/>
                <a:t>&gt;&gt;&gt; titanic['family'] = titanic['sibsp'] + titanic['parch'] + 1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900"/>
                <a:t>05 </a:t>
              </a:r>
              <a:r>
                <a:rPr lang="en-US" altLang="ko-KR" sz="900"/>
                <a:t>     </a:t>
              </a:r>
              <a:r>
                <a:rPr lang="es-ES" altLang="ko-KR" sz="900"/>
                <a:t>&gt;&gt;&gt; titanic.to_csv('C:/Users/kmj/My_Python/7</a:t>
              </a:r>
              <a:r>
                <a:rPr lang="ko-KR" altLang="en-US" sz="900"/>
                <a:t>장</a:t>
              </a:r>
              <a:r>
                <a:rPr lang="en-US" altLang="ko-KR" sz="900"/>
                <a:t>_</a:t>
              </a:r>
              <a:r>
                <a:rPr lang="es-ES" altLang="ko-KR" sz="900"/>
                <a:t>data/titanic3.csv', index =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900"/>
                <a:t>         False)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900"/>
                <a:t>06</a:t>
              </a:r>
              <a:r>
                <a:rPr lang="en-US" altLang="ko-KR" sz="900"/>
                <a:t>     </a:t>
              </a:r>
              <a:r>
                <a:rPr lang="es-ES" altLang="ko-KR" sz="900"/>
                <a:t>&gt;&gt;&gt; heatmap_data = titanic[['survived', 'sex', 'age2', 'family', 'pclass',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900"/>
                <a:t>         'fare']]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900"/>
                <a:t>07</a:t>
              </a:r>
              <a:r>
                <a:rPr lang="en-US" altLang="ko-KR" sz="900"/>
                <a:t>     </a:t>
              </a:r>
              <a:r>
                <a:rPr lang="es-ES" altLang="ko-KR" sz="900"/>
                <a:t>&gt;&gt;&gt; colormap = plt.cm.RdBu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900"/>
                <a:t>08</a:t>
              </a:r>
              <a:r>
                <a:rPr lang="en-US" altLang="ko-KR" sz="900"/>
                <a:t>     </a:t>
              </a:r>
              <a:r>
                <a:rPr lang="es-ES" altLang="ko-KR" sz="900"/>
                <a:t>&gt;&gt;&gt; sns.heatmap(heatmap_data.astype(float).corr(), linewidths = 0.1, vmax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900"/>
                <a:t>        = 1.0, square = True, cmap = colormap, linecolor = 'white', annot = True,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900"/>
                <a:t>        annot_kws = {"size": 10})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900"/>
                <a:t>        </a:t>
              </a:r>
              <a:r>
                <a:rPr lang="es-ES" altLang="ko-KR" sz="900">
                  <a:solidFill>
                    <a:srgbClr val="258BCD"/>
                  </a:solidFill>
                </a:rPr>
                <a:t>&lt;matplotlib.axes._subplots.AxesSubplot object at 0x000001DD4C8DBF88&gt;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900"/>
                <a:t>09</a:t>
              </a:r>
              <a:r>
                <a:rPr lang="en-US" altLang="ko-KR" sz="900"/>
                <a:t>     </a:t>
              </a:r>
              <a:r>
                <a:rPr lang="es-ES" altLang="ko-KR" sz="900"/>
                <a:t>&gt;&gt;&gt; plt.show()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007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9"/>
            <a:ext cx="7372350" cy="4433887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결과 시각화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r>
              <a:rPr lang="ko-KR" altLang="en-US" dirty="0"/>
              <a:t>변수 사이의 상관 계수를 </a:t>
            </a:r>
            <a:r>
              <a:rPr lang="ko-KR" altLang="en-US" dirty="0" err="1"/>
              <a:t>히트맵으로</a:t>
            </a:r>
            <a:r>
              <a:rPr lang="ko-KR" altLang="en-US" dirty="0"/>
              <a:t> 시각화하기</a:t>
            </a:r>
            <a:endParaRPr lang="en-US" altLang="ko-KR" dirty="0"/>
          </a:p>
          <a:p>
            <a:pPr lvl="2">
              <a:defRPr/>
            </a:pPr>
            <a:r>
              <a:rPr lang="en-US" altLang="ko-KR" sz="1400" dirty="0"/>
              <a:t>[01~02</a:t>
            </a:r>
            <a:r>
              <a:rPr lang="ko-KR" altLang="en-US" sz="1400" dirty="0"/>
              <a:t>행</a:t>
            </a:r>
            <a:r>
              <a:rPr lang="en-US" altLang="ko-KR" sz="1400" dirty="0"/>
              <a:t>] age</a:t>
            </a:r>
            <a:r>
              <a:rPr lang="ko-KR" altLang="en-US" sz="1400" dirty="0"/>
              <a:t>를 카테고리 값으로 바꾸어 </a:t>
            </a:r>
            <a:r>
              <a:rPr lang="en-US" altLang="ko-KR" sz="1400" dirty="0"/>
              <a:t>age2 </a:t>
            </a:r>
            <a:r>
              <a:rPr lang="ko-KR" altLang="en-US" sz="1400" dirty="0"/>
              <a:t>변수로 추가하기</a:t>
            </a:r>
          </a:p>
          <a:p>
            <a:pPr lvl="3">
              <a:defRPr/>
            </a:pPr>
            <a:r>
              <a:rPr lang="en-US" altLang="ko-KR" dirty="0"/>
              <a:t>01</a:t>
            </a:r>
            <a:r>
              <a:rPr lang="ko-KR" altLang="en-US" dirty="0"/>
              <a:t>행 </a:t>
            </a:r>
            <a:r>
              <a:rPr lang="en-US" altLang="ko-KR" dirty="0"/>
              <a:t>10</a:t>
            </a:r>
            <a:r>
              <a:rPr lang="ko-KR" altLang="en-US" dirty="0"/>
              <a:t>살 단위로 등급을 나누어 </a:t>
            </a:r>
            <a:r>
              <a:rPr lang="en-US" altLang="ko-KR" dirty="0"/>
              <a:t>0~7</a:t>
            </a:r>
            <a:r>
              <a:rPr lang="ko-KR" altLang="en-US" dirty="0"/>
              <a:t>의 값으로 바꿔주는 </a:t>
            </a:r>
            <a:r>
              <a:rPr lang="en-US" altLang="ko-KR" dirty="0" err="1"/>
              <a:t>category_age</a:t>
            </a:r>
            <a:r>
              <a:rPr lang="en-US" altLang="ko-KR" dirty="0"/>
              <a:t> </a:t>
            </a:r>
            <a:r>
              <a:rPr lang="ko-KR" altLang="en-US" dirty="0"/>
              <a:t>함수를 작성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02</a:t>
            </a:r>
            <a:r>
              <a:rPr lang="ko-KR" altLang="en-US" dirty="0"/>
              <a:t>행 </a:t>
            </a:r>
            <a:r>
              <a:rPr lang="en-US" altLang="ko-KR" dirty="0" err="1"/>
              <a:t>category_age</a:t>
            </a:r>
            <a:r>
              <a:rPr lang="en-US" altLang="ko-KR" dirty="0"/>
              <a:t> </a:t>
            </a:r>
            <a:r>
              <a:rPr lang="ko-KR" altLang="en-US" dirty="0"/>
              <a:t>함수를 적용하여 새로운 </a:t>
            </a:r>
            <a:r>
              <a:rPr lang="en-US" altLang="ko-KR" dirty="0"/>
              <a:t>age2 </a:t>
            </a:r>
            <a:r>
              <a:rPr lang="ko-KR" altLang="en-US" dirty="0"/>
              <a:t>열을 만들어 추가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03</a:t>
            </a:r>
            <a:r>
              <a:rPr lang="ko-KR" altLang="en-US" dirty="0"/>
              <a:t>행 성별을 </a:t>
            </a:r>
            <a:r>
              <a:rPr lang="en-US" altLang="ko-KR" dirty="0"/>
              <a:t>male/female</a:t>
            </a:r>
            <a:r>
              <a:rPr lang="ko-KR" altLang="en-US" dirty="0"/>
              <a:t>에서 </a:t>
            </a:r>
            <a:r>
              <a:rPr lang="en-US" altLang="ko-KR" dirty="0"/>
              <a:t>1/0</a:t>
            </a:r>
            <a:r>
              <a:rPr lang="ko-KR" altLang="en-US" dirty="0"/>
              <a:t>으로 치환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04</a:t>
            </a:r>
            <a:r>
              <a:rPr lang="ko-KR" altLang="en-US" dirty="0"/>
              <a:t>행 가족의 수를 구하여 </a:t>
            </a:r>
            <a:r>
              <a:rPr lang="en-US" altLang="ko-KR" dirty="0"/>
              <a:t>family </a:t>
            </a:r>
            <a:r>
              <a:rPr lang="ko-KR" altLang="en-US" dirty="0"/>
              <a:t>열을 추가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05</a:t>
            </a:r>
            <a:r>
              <a:rPr lang="ko-KR" altLang="en-US" dirty="0"/>
              <a:t>행 수정된 데이터프레임을 </a:t>
            </a:r>
            <a:r>
              <a:rPr lang="en-US" altLang="ko-KR" dirty="0"/>
              <a:t>titanic3.csv</a:t>
            </a:r>
            <a:r>
              <a:rPr lang="ko-KR" altLang="en-US" dirty="0"/>
              <a:t>로 저장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lvl="2">
              <a:defRPr/>
            </a:pPr>
            <a:endParaRPr lang="en-US" altLang="ko-KR" sz="1400" dirty="0"/>
          </a:p>
        </p:txBody>
      </p:sp>
      <p:sp>
        <p:nvSpPr>
          <p:cNvPr id="91139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777163" cy="547688"/>
          </a:xfrm>
        </p:spPr>
        <p:txBody>
          <a:bodyPr/>
          <a:lstStyle/>
          <a:p>
            <a:r>
              <a:rPr lang="en-US" altLang="ko-KR" smtClean="0"/>
              <a:t>02. [</a:t>
            </a:r>
            <a:r>
              <a:rPr lang="ko-KR" altLang="en-US" smtClean="0"/>
              <a:t>상관 분석 </a:t>
            </a:r>
            <a:r>
              <a:rPr lang="en-US" altLang="ko-KR" smtClean="0"/>
              <a:t>+ </a:t>
            </a:r>
            <a:r>
              <a:rPr lang="ko-KR" altLang="en-US" smtClean="0"/>
              <a:t>히트맵</a:t>
            </a:r>
            <a:r>
              <a:rPr lang="en-US" altLang="ko-KR" smtClean="0"/>
              <a:t>] </a:t>
            </a:r>
            <a:r>
              <a:rPr lang="ko-KR" altLang="en-US" smtClean="0"/>
              <a:t>타이타닉호 생존율 분석하기</a:t>
            </a:r>
          </a:p>
        </p:txBody>
      </p:sp>
      <p:pic>
        <p:nvPicPr>
          <p:cNvPr id="91140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51" y="3789363"/>
            <a:ext cx="635317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788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02. </a:t>
            </a:r>
            <a:r>
              <a:rPr lang="ko-KR" altLang="en-US" smtClean="0"/>
              <a:t>빅데이터의 활용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1819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빅데이터 활용 전략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빅데이터 처리 단계와 신기술 이해하기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빅데이터는 데이터의 생성 → 수집 → 저장 → 분석 → 표현의 단계를 거치며 세부 영역과 관련 기술이 개발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조직과 기업의 혁신 전략으로 적용할 수 있게 빅데이터 플랫폼</a:t>
            </a:r>
            <a:r>
              <a:rPr lang="en-US" altLang="ko-KR" dirty="0"/>
              <a:t>, </a:t>
            </a:r>
            <a:r>
              <a:rPr lang="ko-KR" altLang="en-US" dirty="0"/>
              <a:t>빅데이터 분석 기법 및 기술에 대한 이해가 필요</a:t>
            </a:r>
            <a:endParaRPr lang="en-US" altLang="ko-KR" dirty="0"/>
          </a:p>
          <a:p>
            <a:pPr lvl="3">
              <a:defRPr/>
            </a:pPr>
            <a:endParaRPr lang="en-US" altLang="ko-KR" sz="300" dirty="0"/>
          </a:p>
          <a:p>
            <a:pPr lvl="3">
              <a:defRPr/>
            </a:pPr>
            <a:r>
              <a:rPr lang="ko-KR" altLang="en-US" dirty="0"/>
              <a:t>분석 기술</a:t>
            </a:r>
            <a:endParaRPr lang="en-US" altLang="ko-KR" dirty="0"/>
          </a:p>
          <a:p>
            <a:pPr lvl="4">
              <a:defRPr/>
            </a:pPr>
            <a:r>
              <a:rPr lang="ko-KR" altLang="en-US" dirty="0"/>
              <a:t>통계</a:t>
            </a:r>
            <a:r>
              <a:rPr lang="en-US" altLang="ko-KR" dirty="0"/>
              <a:t>, </a:t>
            </a:r>
            <a:r>
              <a:rPr lang="ko-KR" altLang="en-US" dirty="0"/>
              <a:t>데이터 </a:t>
            </a:r>
            <a:r>
              <a:rPr lang="ko-KR" altLang="en-US" dirty="0" err="1"/>
              <a:t>마이닝</a:t>
            </a:r>
            <a:r>
              <a:rPr lang="en-US" altLang="ko-KR" dirty="0"/>
              <a:t>, </a:t>
            </a:r>
            <a:r>
              <a:rPr lang="ko-KR" altLang="en-US" dirty="0" err="1"/>
              <a:t>머신러닝</a:t>
            </a:r>
            <a:r>
              <a:rPr lang="en-US" altLang="ko-KR" dirty="0"/>
              <a:t>, </a:t>
            </a:r>
            <a:r>
              <a:rPr lang="ko-KR" altLang="en-US" dirty="0" err="1"/>
              <a:t>딥러닝</a:t>
            </a:r>
            <a:r>
              <a:rPr lang="en-US" altLang="ko-KR" dirty="0"/>
              <a:t>, </a:t>
            </a:r>
            <a:r>
              <a:rPr lang="ko-KR" altLang="en-US" dirty="0"/>
              <a:t>자연어 처리</a:t>
            </a:r>
            <a:r>
              <a:rPr lang="en-US" altLang="ko-KR" dirty="0"/>
              <a:t>, </a:t>
            </a:r>
            <a:r>
              <a:rPr lang="ko-KR" altLang="en-US" dirty="0"/>
              <a:t>패턴 인식</a:t>
            </a:r>
            <a:r>
              <a:rPr lang="en-US" altLang="ko-KR" dirty="0"/>
              <a:t>, </a:t>
            </a:r>
            <a:r>
              <a:rPr lang="ko-KR" altLang="en-US" dirty="0"/>
              <a:t>소셜 네트워크 분석</a:t>
            </a:r>
            <a:r>
              <a:rPr lang="en-US" altLang="ko-KR" dirty="0"/>
              <a:t>, </a:t>
            </a:r>
            <a:r>
              <a:rPr lang="ko-KR" altLang="en-US" dirty="0"/>
              <a:t>비디오</a:t>
            </a:r>
            <a:r>
              <a:rPr lang="en-US" altLang="ko-KR" dirty="0"/>
              <a:t>·</a:t>
            </a:r>
            <a:r>
              <a:rPr lang="ko-KR" altLang="en-US" dirty="0"/>
              <a:t>오디오</a:t>
            </a:r>
            <a:r>
              <a:rPr lang="en-US" altLang="ko-KR" dirty="0"/>
              <a:t>·</a:t>
            </a:r>
            <a:r>
              <a:rPr lang="ko-KR" altLang="en-US" dirty="0"/>
              <a:t>이미지 </a:t>
            </a:r>
            <a:r>
              <a:rPr lang="ko-KR" altLang="en-US" dirty="0" err="1"/>
              <a:t>프로세싱</a:t>
            </a:r>
            <a:r>
              <a:rPr lang="ko-KR" altLang="en-US" dirty="0"/>
              <a:t> 등</a:t>
            </a:r>
            <a:endParaRPr lang="en-US" altLang="ko-KR" dirty="0"/>
          </a:p>
          <a:p>
            <a:pPr lvl="4">
              <a:defRPr/>
            </a:pPr>
            <a:endParaRPr lang="en-US" altLang="ko-KR" dirty="0"/>
          </a:p>
          <a:p>
            <a:pPr lvl="3">
              <a:defRPr/>
            </a:pPr>
            <a:r>
              <a:rPr lang="ko-KR" altLang="en-US" dirty="0"/>
              <a:t>빅데이터의 활용</a:t>
            </a:r>
            <a:r>
              <a:rPr lang="en-US" altLang="ko-KR" dirty="0"/>
              <a:t>·</a:t>
            </a:r>
            <a:r>
              <a:rPr lang="ko-KR" altLang="en-US" dirty="0"/>
              <a:t>분석</a:t>
            </a:r>
            <a:r>
              <a:rPr lang="en-US" altLang="ko-KR" dirty="0"/>
              <a:t>·</a:t>
            </a:r>
            <a:r>
              <a:rPr lang="ko-KR" altLang="en-US" dirty="0"/>
              <a:t>처리를 포함하는 인프라</a:t>
            </a:r>
            <a:endParaRPr lang="en-US" altLang="ko-KR" dirty="0"/>
          </a:p>
          <a:p>
            <a:pPr lvl="4">
              <a:defRPr/>
            </a:pPr>
            <a:r>
              <a:rPr lang="en-US" altLang="ko-KR" dirty="0"/>
              <a:t>BI, DW, </a:t>
            </a:r>
            <a:r>
              <a:rPr lang="ko-KR" altLang="en-US" dirty="0" err="1"/>
              <a:t>클라우드</a:t>
            </a:r>
            <a:r>
              <a:rPr lang="ko-KR" altLang="en-US" dirty="0"/>
              <a:t> 컴퓨팅</a:t>
            </a:r>
            <a:r>
              <a:rPr lang="en-US" altLang="ko-KR" dirty="0"/>
              <a:t>, </a:t>
            </a:r>
            <a:r>
              <a:rPr lang="ko-KR" altLang="en-US" dirty="0"/>
              <a:t>분산 데이터베이스 </a:t>
            </a:r>
            <a:r>
              <a:rPr lang="en-US" altLang="ko-KR" dirty="0"/>
              <a:t>(NoSQL), </a:t>
            </a:r>
            <a:r>
              <a:rPr lang="ko-KR" altLang="en-US" dirty="0"/>
              <a:t>분산 병렬 처리</a:t>
            </a:r>
            <a:r>
              <a:rPr lang="en-US" altLang="ko-KR" dirty="0"/>
              <a:t>, </a:t>
            </a:r>
            <a:r>
              <a:rPr lang="ko-KR" altLang="en-US" dirty="0"/>
              <a:t>분산 파일 시스템 등</a:t>
            </a:r>
            <a:endParaRPr lang="en-US" altLang="ko-KR" dirty="0"/>
          </a:p>
          <a:p>
            <a:pPr lvl="4">
              <a:defRPr/>
            </a:pPr>
            <a:endParaRPr lang="en-US" altLang="ko-KR" dirty="0"/>
          </a:p>
          <a:p>
            <a:pPr lvl="3">
              <a:defRPr/>
            </a:pPr>
            <a:r>
              <a:rPr lang="ko-KR" altLang="en-US" dirty="0"/>
              <a:t>빅데이터 관련 신기술</a:t>
            </a:r>
            <a:endParaRPr lang="en-US" altLang="ko-KR" dirty="0"/>
          </a:p>
          <a:p>
            <a:pPr lvl="4">
              <a:defRPr/>
            </a:pPr>
            <a:r>
              <a:rPr lang="ko-KR" altLang="en-US" dirty="0"/>
              <a:t>대용량 데이터 처리를 위한 분산 처리 기술인 </a:t>
            </a:r>
            <a:r>
              <a:rPr lang="ko-KR" altLang="en-US" dirty="0" err="1"/>
              <a:t>하둡과</a:t>
            </a:r>
            <a:r>
              <a:rPr lang="ko-KR" altLang="en-US" dirty="0"/>
              <a:t> </a:t>
            </a:r>
            <a:r>
              <a:rPr lang="ko-KR" altLang="en-US" dirty="0" err="1"/>
              <a:t>인메모리</a:t>
            </a:r>
            <a:r>
              <a:rPr lang="en-US" altLang="ko-KR" dirty="0"/>
              <a:t>, </a:t>
            </a:r>
            <a:r>
              <a:rPr lang="ko-KR" altLang="en-US" dirty="0"/>
              <a:t>의미 분석 기술인 데이터 </a:t>
            </a:r>
            <a:r>
              <a:rPr lang="ko-KR" altLang="en-US" dirty="0" err="1"/>
              <a:t>마이닝</a:t>
            </a:r>
            <a:r>
              <a:rPr lang="en-US" altLang="ko-KR" dirty="0"/>
              <a:t>, </a:t>
            </a:r>
            <a:r>
              <a:rPr lang="ko-KR" altLang="en-US" dirty="0"/>
              <a:t>자연어 처리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 err="1"/>
              <a:t>머신러닝</a:t>
            </a:r>
            <a:r>
              <a:rPr lang="en-US" altLang="ko-KR" dirty="0"/>
              <a:t>, </a:t>
            </a:r>
            <a:r>
              <a:rPr lang="ko-KR" altLang="en-US" dirty="0"/>
              <a:t>딥 러닝</a:t>
            </a:r>
            <a:r>
              <a:rPr lang="en-US" altLang="ko-KR" dirty="0"/>
              <a:t>, </a:t>
            </a:r>
            <a:r>
              <a:rPr lang="ko-KR" altLang="en-US" dirty="0"/>
              <a:t>그리고 비정형 데이터 처리를 위한 </a:t>
            </a:r>
            <a:r>
              <a:rPr lang="en-US" altLang="ko-KR" dirty="0"/>
              <a:t>NoSQL </a:t>
            </a:r>
            <a:r>
              <a:rPr lang="ko-KR" altLang="en-US" dirty="0"/>
              <a:t>기술</a:t>
            </a:r>
            <a:endParaRPr lang="en-US" altLang="ko-KR" dirty="0"/>
          </a:p>
          <a:p>
            <a:pPr lvl="4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2"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164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9"/>
            <a:ext cx="7372350" cy="4433887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결과 시각화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r>
              <a:rPr lang="ko-KR" altLang="en-US" dirty="0"/>
              <a:t>변수 사이의 상관 계수를 </a:t>
            </a:r>
            <a:r>
              <a:rPr lang="ko-KR" altLang="en-US" dirty="0" err="1"/>
              <a:t>히트맵으로</a:t>
            </a:r>
            <a:r>
              <a:rPr lang="ko-KR" altLang="en-US" dirty="0"/>
              <a:t> 시각화하기</a:t>
            </a:r>
            <a:endParaRPr lang="en-US" altLang="ko-KR" dirty="0"/>
          </a:p>
          <a:p>
            <a:pPr lvl="2">
              <a:defRPr/>
            </a:pPr>
            <a:r>
              <a:rPr lang="en-US" altLang="ko-KR" sz="1400" dirty="0"/>
              <a:t>[06~09</a:t>
            </a:r>
            <a:r>
              <a:rPr lang="ko-KR" altLang="en-US" sz="1400" dirty="0"/>
              <a:t>행</a:t>
            </a:r>
            <a:r>
              <a:rPr lang="en-US" altLang="ko-KR" sz="1400" dirty="0"/>
              <a:t>] </a:t>
            </a:r>
            <a:r>
              <a:rPr lang="ko-KR" altLang="en-US" sz="1400" dirty="0"/>
              <a:t>상관 분석 결과를 </a:t>
            </a:r>
            <a:r>
              <a:rPr lang="ko-KR" altLang="en-US" sz="1400" dirty="0" err="1"/>
              <a:t>히트맵으로</a:t>
            </a:r>
            <a:r>
              <a:rPr lang="ko-KR" altLang="en-US" sz="1400" dirty="0"/>
              <a:t> 나타내기</a:t>
            </a:r>
          </a:p>
          <a:p>
            <a:pPr lvl="3">
              <a:defRPr/>
            </a:pPr>
            <a:r>
              <a:rPr lang="en-US" altLang="ko-KR" sz="1200" dirty="0"/>
              <a:t>06</a:t>
            </a:r>
            <a:r>
              <a:rPr lang="ko-KR" altLang="en-US" sz="1200" dirty="0"/>
              <a:t>행 </a:t>
            </a:r>
            <a:r>
              <a:rPr lang="ko-KR" altLang="en-US" sz="1200" dirty="0" err="1"/>
              <a:t>히트맵에</a:t>
            </a:r>
            <a:r>
              <a:rPr lang="ko-KR" altLang="en-US" sz="1200" dirty="0"/>
              <a:t> 사용할 데이터를 추출</a:t>
            </a:r>
            <a:endParaRPr lang="en-US" altLang="ko-KR" sz="1200" dirty="0"/>
          </a:p>
          <a:p>
            <a:pPr lvl="3">
              <a:defRPr/>
            </a:pPr>
            <a:r>
              <a:rPr lang="en-US" altLang="ko-KR" sz="1200" dirty="0"/>
              <a:t>07</a:t>
            </a:r>
            <a:r>
              <a:rPr lang="ko-KR" altLang="en-US" sz="1200" dirty="0"/>
              <a:t>행 </a:t>
            </a:r>
            <a:r>
              <a:rPr lang="ko-KR" altLang="en-US" sz="1200" dirty="0" err="1"/>
              <a:t>히트맵에</a:t>
            </a:r>
            <a:r>
              <a:rPr lang="ko-KR" altLang="en-US" sz="1200" dirty="0"/>
              <a:t> 사용할 </a:t>
            </a:r>
            <a:r>
              <a:rPr lang="ko-KR" altLang="en-US" sz="1200" dirty="0" err="1"/>
              <a:t>색상맵을</a:t>
            </a:r>
            <a:r>
              <a:rPr lang="ko-KR" altLang="en-US" sz="1200" dirty="0"/>
              <a:t> 지정</a:t>
            </a:r>
            <a:endParaRPr lang="en-US" altLang="ko-KR" sz="1200" dirty="0"/>
          </a:p>
          <a:p>
            <a:pPr lvl="3">
              <a:defRPr/>
            </a:pPr>
            <a:r>
              <a:rPr lang="en-US" altLang="ko-KR" sz="1200" dirty="0"/>
              <a:t>08</a:t>
            </a:r>
            <a:r>
              <a:rPr lang="ko-KR" altLang="en-US" sz="1200" dirty="0"/>
              <a:t>행 </a:t>
            </a:r>
            <a:r>
              <a:rPr lang="en-US" altLang="ko-KR" sz="1200" dirty="0" err="1"/>
              <a:t>corr</a:t>
            </a:r>
            <a:r>
              <a:rPr lang="en-US" altLang="ko-KR" sz="1200" dirty="0"/>
              <a:t>() </a:t>
            </a:r>
            <a:r>
              <a:rPr lang="ko-KR" altLang="en-US" sz="1200" dirty="0"/>
              <a:t>함수로 구한 상관 계수로 </a:t>
            </a:r>
            <a:r>
              <a:rPr lang="ko-KR" altLang="en-US" sz="1200" dirty="0" err="1"/>
              <a:t>히트맵을</a:t>
            </a:r>
            <a:r>
              <a:rPr lang="ko-KR" altLang="en-US" sz="1200" dirty="0"/>
              <a:t> 생성</a:t>
            </a:r>
            <a:endParaRPr lang="en-US" altLang="ko-KR" sz="1200" dirty="0"/>
          </a:p>
          <a:p>
            <a:pPr lvl="3">
              <a:defRPr/>
            </a:pPr>
            <a:r>
              <a:rPr lang="en-US" altLang="ko-KR" sz="1200" dirty="0"/>
              <a:t>09</a:t>
            </a:r>
            <a:r>
              <a:rPr lang="ko-KR" altLang="en-US" sz="1200" dirty="0"/>
              <a:t>행 생성한 </a:t>
            </a:r>
            <a:r>
              <a:rPr lang="ko-KR" altLang="en-US" sz="1200" dirty="0" err="1"/>
              <a:t>히트맵을</a:t>
            </a:r>
            <a:r>
              <a:rPr lang="ko-KR" altLang="en-US" sz="1200" dirty="0"/>
              <a:t> 나타냄</a:t>
            </a:r>
            <a:endParaRPr lang="en-US" altLang="ko-KR" dirty="0"/>
          </a:p>
          <a:p>
            <a:pPr lvl="2">
              <a:defRPr/>
            </a:pPr>
            <a:endParaRPr lang="en-US" altLang="ko-KR" sz="1400" dirty="0"/>
          </a:p>
        </p:txBody>
      </p:sp>
      <p:sp>
        <p:nvSpPr>
          <p:cNvPr id="93187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777163" cy="547688"/>
          </a:xfrm>
        </p:spPr>
        <p:txBody>
          <a:bodyPr/>
          <a:lstStyle/>
          <a:p>
            <a:r>
              <a:rPr lang="en-US" altLang="ko-KR" smtClean="0"/>
              <a:t>02. [</a:t>
            </a:r>
            <a:r>
              <a:rPr lang="ko-KR" altLang="en-US" smtClean="0"/>
              <a:t>상관 분석 </a:t>
            </a:r>
            <a:r>
              <a:rPr lang="en-US" altLang="ko-KR" smtClean="0"/>
              <a:t>+ </a:t>
            </a:r>
            <a:r>
              <a:rPr lang="ko-KR" altLang="en-US" smtClean="0"/>
              <a:t>히트맵</a:t>
            </a:r>
            <a:r>
              <a:rPr lang="en-US" altLang="ko-KR" smtClean="0"/>
              <a:t>] </a:t>
            </a:r>
            <a:r>
              <a:rPr lang="ko-KR" altLang="en-US" smtClean="0"/>
              <a:t>타이타닉호 생존율 분석하기</a:t>
            </a:r>
          </a:p>
        </p:txBody>
      </p:sp>
      <p:pic>
        <p:nvPicPr>
          <p:cNvPr id="93188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76" y="3429000"/>
            <a:ext cx="3529013" cy="325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203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02. </a:t>
            </a:r>
            <a:r>
              <a:rPr lang="ko-KR" altLang="en-US" smtClean="0"/>
              <a:t>빅데이터의 활용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1819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빅데이터 활용 전략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빅데이터 처리 단계와 신기술 이해하기</a:t>
            </a: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2">
              <a:defRPr/>
            </a:pPr>
            <a:endParaRPr lang="ko-KR" altLang="en-US" dirty="0"/>
          </a:p>
        </p:txBody>
      </p:sp>
      <p:pic>
        <p:nvPicPr>
          <p:cNvPr id="25604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5" y="2000250"/>
            <a:ext cx="5327650" cy="450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043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02. </a:t>
            </a:r>
            <a:r>
              <a:rPr lang="ko-KR" altLang="en-US" smtClean="0"/>
              <a:t>빅데이터의 활용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1819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빅데이터 활용 전략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데이터 과학자 역량 강화하기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빅데이터 시대에는 데이터를 분석하고 관리할 수 있는 인력에 대한 중요성이 커짐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대규모 데이터 속에서 숨겨진 정보를 찾아내는 데이터 과학자는 ‘빅데이터 시대의 연금술사</a:t>
            </a:r>
            <a:r>
              <a:rPr lang="en-US" altLang="ko-KR" dirty="0"/>
              <a:t>’</a:t>
            </a:r>
          </a:p>
          <a:p>
            <a:pPr lvl="3">
              <a:defRPr/>
            </a:pPr>
            <a:endParaRPr lang="en-US" altLang="ko-KR" sz="300" dirty="0"/>
          </a:p>
          <a:p>
            <a:pPr lvl="3">
              <a:defRPr/>
            </a:pPr>
            <a:r>
              <a:rPr lang="ko-KR" altLang="en-US" dirty="0"/>
              <a:t>존 </a:t>
            </a:r>
            <a:r>
              <a:rPr lang="ko-KR" altLang="en-US" dirty="0" err="1"/>
              <a:t>라우치</a:t>
            </a:r>
            <a:r>
              <a:rPr lang="en-US" altLang="ko-KR" dirty="0"/>
              <a:t>: </a:t>
            </a:r>
            <a:r>
              <a:rPr lang="ko-KR" altLang="en-US" dirty="0"/>
              <a:t>데이터 과학자에게 필요한 </a:t>
            </a:r>
            <a:r>
              <a:rPr lang="en-US" altLang="ko-KR" dirty="0"/>
              <a:t>6</a:t>
            </a:r>
            <a:r>
              <a:rPr lang="ko-KR" altLang="en-US" dirty="0"/>
              <a:t>가지 기본 자질</a:t>
            </a:r>
            <a:endParaRPr lang="en-US" altLang="ko-KR" dirty="0"/>
          </a:p>
          <a:p>
            <a:pPr marL="857250" lvl="3" indent="-228600">
              <a:buFont typeface="+mj-ea"/>
              <a:buAutoNum type="circleNumDbPlain"/>
              <a:defRPr/>
            </a:pPr>
            <a:r>
              <a:rPr lang="ko-KR" altLang="en-US" dirty="0"/>
              <a:t>수학 역량 </a:t>
            </a:r>
            <a:endParaRPr lang="en-US" altLang="ko-KR" dirty="0"/>
          </a:p>
          <a:p>
            <a:pPr marL="857250" lvl="3" indent="-228600">
              <a:buFont typeface="+mj-ea"/>
              <a:buAutoNum type="circleNumDbPlain"/>
              <a:defRPr/>
            </a:pPr>
            <a:r>
              <a:rPr lang="ko-KR" altLang="en-US" dirty="0"/>
              <a:t>공학 역량 </a:t>
            </a:r>
            <a:endParaRPr lang="en-US" altLang="ko-KR" dirty="0"/>
          </a:p>
          <a:p>
            <a:pPr marL="857250" lvl="3" indent="-228600">
              <a:buFont typeface="+mj-ea"/>
              <a:buAutoNum type="circleNumDbPlain"/>
              <a:defRPr/>
            </a:pPr>
            <a:r>
              <a:rPr lang="ko-KR" altLang="en-US" dirty="0"/>
              <a:t>데이터를 분석할 때 필수적인 가설을 세우거나 검증할 때 필요한 비판적 시각 </a:t>
            </a:r>
            <a:endParaRPr lang="en-US" altLang="ko-KR" dirty="0"/>
          </a:p>
          <a:p>
            <a:pPr marL="857250" lvl="3" indent="-228600">
              <a:buFont typeface="+mj-ea"/>
              <a:buAutoNum type="circleNumDbPlain"/>
              <a:defRPr/>
            </a:pPr>
            <a:r>
              <a:rPr lang="ko-KR" altLang="en-US" dirty="0"/>
              <a:t>이를 잘 작성할 수 있는 글쓰기 역량 </a:t>
            </a:r>
            <a:endParaRPr lang="en-US" altLang="ko-KR" dirty="0"/>
          </a:p>
          <a:p>
            <a:pPr marL="857250" lvl="3" indent="-228600">
              <a:buFont typeface="+mj-ea"/>
              <a:buAutoNum type="circleNumDbPlain"/>
              <a:defRPr/>
            </a:pPr>
            <a:r>
              <a:rPr lang="ko-KR" altLang="en-US" dirty="0"/>
              <a:t>다른 사람에게 잘 전달할 수 있는 대화 능력 </a:t>
            </a:r>
            <a:endParaRPr lang="en-US" altLang="ko-KR" dirty="0"/>
          </a:p>
          <a:p>
            <a:pPr marL="857250" lvl="3" indent="-228600">
              <a:buFont typeface="+mj-ea"/>
              <a:buAutoNum type="circleNumDbPlain"/>
              <a:defRPr/>
            </a:pPr>
            <a:r>
              <a:rPr lang="ko-KR" altLang="en-US" dirty="0"/>
              <a:t>호기심과 개인의 행복</a:t>
            </a:r>
            <a:endParaRPr lang="en-US" altLang="ko-KR" dirty="0"/>
          </a:p>
          <a:p>
            <a:pPr marL="857250" lvl="3" indent="-228600">
              <a:buFont typeface="+mj-ea"/>
              <a:buAutoNum type="circleNumDbPlain"/>
              <a:defRPr/>
            </a:pPr>
            <a:endParaRPr lang="en-US" altLang="ko-KR" dirty="0"/>
          </a:p>
          <a:p>
            <a:pPr lvl="3">
              <a:defRPr/>
            </a:pPr>
            <a:r>
              <a:rPr lang="ko-KR" altLang="en-US" dirty="0"/>
              <a:t>데이터 과학자는 외부보다는 내부 인력으로 </a:t>
            </a:r>
            <a:r>
              <a:rPr lang="ko-KR" altLang="en-US" dirty="0" err="1"/>
              <a:t>내재화하여</a:t>
            </a:r>
            <a:r>
              <a:rPr lang="ko-KR" altLang="en-US" dirty="0"/>
              <a:t> 활용</a:t>
            </a: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2">
              <a:defRPr/>
            </a:pPr>
            <a:endParaRPr lang="ko-KR" altLang="en-US" dirty="0"/>
          </a:p>
        </p:txBody>
      </p:sp>
      <p:pic>
        <p:nvPicPr>
          <p:cNvPr id="26628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063" y="3429001"/>
            <a:ext cx="3168650" cy="312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096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빅데이터 산업의 이해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1819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빅데이터 산업을 설명하는 용어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빅데이터 산업은 관련된 여러 분야가 유기적으로 결합된 시스템 </a:t>
            </a:r>
            <a:endParaRPr lang="en-US" altLang="ko-KR" dirty="0"/>
          </a:p>
          <a:p>
            <a:pPr lvl="2">
              <a:defRPr/>
            </a:pPr>
            <a:endParaRPr lang="en-US" altLang="ko-KR" sz="300" dirty="0"/>
          </a:p>
          <a:p>
            <a:pPr lvl="2">
              <a:defRPr/>
            </a:pPr>
            <a:r>
              <a:rPr lang="ko-KR" altLang="en-US" dirty="0"/>
              <a:t>빅데이터 플랫폼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데이터 관점에서 빅데이터를 수집</a:t>
            </a:r>
            <a:r>
              <a:rPr lang="en-US" altLang="ko-KR" dirty="0"/>
              <a:t>·</a:t>
            </a:r>
            <a:r>
              <a:rPr lang="ko-KR" altLang="en-US" dirty="0"/>
              <a:t>저장</a:t>
            </a:r>
            <a:r>
              <a:rPr lang="en-US" altLang="ko-KR" dirty="0"/>
              <a:t>·</a:t>
            </a:r>
            <a:r>
              <a:rPr lang="ko-KR" altLang="en-US" dirty="0"/>
              <a:t>분석하는 프로세스와 그에 필요한 자원의 유기적 결합을 나타냄</a:t>
            </a: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2">
              <a:defRPr/>
            </a:pPr>
            <a:r>
              <a:rPr lang="ko-KR" altLang="en-US" dirty="0"/>
              <a:t>빅데이터 에코시스템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빅데이터 플랫폼에 서비스 산업을 결합하여 고객에게 가치를 전달 하는 유기적 공동체를 나타냄</a:t>
            </a: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2">
              <a:defRPr/>
            </a:pPr>
            <a:r>
              <a:rPr lang="ko-KR" altLang="en-US" dirty="0"/>
              <a:t>빅데이터 서비스 프레임워크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빅데이터 에코시스템에서 서비스 공급자를 분류하고 서비스 유형과 수준을 파악한 것을 나타냄</a:t>
            </a:r>
          </a:p>
        </p:txBody>
      </p:sp>
    </p:spTree>
    <p:extLst>
      <p:ext uri="{BB962C8B-B14F-4D97-AF65-F5344CB8AC3E}">
        <p14:creationId xmlns:p14="http://schemas.microsoft.com/office/powerpoint/2010/main" val="119058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빅데이터 산업의 이해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1819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빅데이터 플랫폼 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데이터 플랫폼의 발전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데이터 플랫폼은 정형화된 형태로 데이터를 저장하는 파일 시스템으로 시작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이후에 다수가 동시에 사용할 수 있는 데이터베이스와 데이터 </a:t>
            </a:r>
            <a:r>
              <a:rPr lang="ko-KR" altLang="en-US" dirty="0" err="1"/>
              <a:t>웨어하우스</a:t>
            </a:r>
            <a:r>
              <a:rPr lang="en-US" altLang="ko-KR" dirty="0"/>
              <a:t>(DW)</a:t>
            </a:r>
            <a:r>
              <a:rPr lang="ko-KR" altLang="en-US" dirty="0"/>
              <a:t>로 발전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폭발적으로 증가하는 데이터를 저장 및 유통하기 위한 빅데이터 플랫폼으로 진화</a:t>
            </a: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2">
              <a:defRPr/>
            </a:pPr>
            <a:r>
              <a:rPr lang="ko-KR" altLang="en-US" dirty="0"/>
              <a:t>빅데이터 플랫폼의 개념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빅데이터를 처리하는 것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대량의 데이터를 저장 및 분석</a:t>
            </a:r>
            <a:r>
              <a:rPr lang="en-US" altLang="ko-KR" dirty="0"/>
              <a:t>, </a:t>
            </a:r>
            <a:r>
              <a:rPr lang="ko-KR" altLang="en-US" dirty="0"/>
              <a:t>처리할 수 있는 대용량의 고속 저장 공간과 고성능 계산 능력의 컴퓨팅 인프라를 보유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실시간으로 발생하는 빅데이터를 처리 및 분석하여 일관성을 유지하는 데이터 분석도 필요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빅 데이터에서 발생하는 개인 정보를 위한 정보 보안 관리체계 지원도 필요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빅데이터 플랫폼은 오픈 소스인 </a:t>
            </a:r>
            <a:r>
              <a:rPr lang="ko-KR" altLang="en-US" dirty="0" err="1"/>
              <a:t>하둡을</a:t>
            </a:r>
            <a:r>
              <a:rPr lang="ko-KR" altLang="en-US" dirty="0"/>
              <a:t> 근간으로 많이 사용</a:t>
            </a:r>
          </a:p>
        </p:txBody>
      </p:sp>
    </p:spTree>
    <p:extLst>
      <p:ext uri="{BB962C8B-B14F-4D97-AF65-F5344CB8AC3E}">
        <p14:creationId xmlns:p14="http://schemas.microsoft.com/office/powerpoint/2010/main" val="91789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빅데이터 산업의 이해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1819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빅데이터 플랫폼 </a:t>
            </a:r>
            <a:endParaRPr lang="en-US" altLang="ko-KR" dirty="0"/>
          </a:p>
        </p:txBody>
      </p:sp>
      <p:pic>
        <p:nvPicPr>
          <p:cNvPr id="15364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438" y="1557339"/>
            <a:ext cx="4824412" cy="515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978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빅데이터 산업의 이해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1819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빅데이터 서비스 프레임워크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빅데이터 서비스 프레임워크는 빅데이터 시장을 효율적으로 이해하기 위한 것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에코시스템 안에서 서비스 공급자를 분류하고 서비스 유형과 수준을 파악하는 것이 필요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공급하는 서비스의 유형과 수준에 따라 빅데이터 서비스 공급자와 애플리케이션 공급자로 분류</a:t>
            </a:r>
            <a:endParaRPr lang="en-US" altLang="ko-KR" dirty="0"/>
          </a:p>
        </p:txBody>
      </p:sp>
      <p:pic>
        <p:nvPicPr>
          <p:cNvPr id="16388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6" y="2924176"/>
            <a:ext cx="4608513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926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빅데이터의 이해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1819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빅데이터의 개념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빅데이터의 정의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디지털 환경에서 발생하는 대량의 모든 데이터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대규모의 데이터를 저장</a:t>
            </a:r>
            <a:r>
              <a:rPr lang="en-US" altLang="ko-KR" dirty="0"/>
              <a:t>·</a:t>
            </a:r>
            <a:r>
              <a:rPr lang="ko-KR" altLang="en-US" dirty="0"/>
              <a:t>관리</a:t>
            </a:r>
            <a:r>
              <a:rPr lang="en-US" altLang="ko-KR" dirty="0"/>
              <a:t>·</a:t>
            </a:r>
            <a:r>
              <a:rPr lang="ko-KR" altLang="en-US" dirty="0"/>
              <a:t>분석할 수 있는 하드웨어 및 소프트웨어 기술</a:t>
            </a:r>
            <a:r>
              <a:rPr lang="en-US" altLang="ko-KR" dirty="0"/>
              <a:t>,</a:t>
            </a:r>
            <a:r>
              <a:rPr lang="ko-KR" altLang="en-US" dirty="0"/>
              <a:t> 데이터를 유통</a:t>
            </a:r>
            <a:r>
              <a:rPr lang="en-US" altLang="ko-KR" dirty="0"/>
              <a:t>·</a:t>
            </a:r>
            <a:r>
              <a:rPr lang="ko-KR" altLang="en-US" dirty="0"/>
              <a:t>활용하는 모든 프로세스를 포함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빅데이터 플랫폼을 구성하는 하드웨어</a:t>
            </a:r>
            <a:r>
              <a:rPr lang="en-US" altLang="ko-KR" dirty="0"/>
              <a:t>, </a:t>
            </a:r>
            <a:r>
              <a:rPr lang="ko-KR" altLang="en-US" dirty="0"/>
              <a:t>소프트웨어</a:t>
            </a:r>
            <a:r>
              <a:rPr lang="en-US" altLang="ko-KR" dirty="0"/>
              <a:t>, </a:t>
            </a:r>
            <a:r>
              <a:rPr lang="ko-KR" altLang="en-US" dirty="0"/>
              <a:t>애플리케이션 간의 유기적 순환에 의해 가치를 창출</a:t>
            </a:r>
            <a:endParaRPr lang="en-US" altLang="ko-KR" dirty="0"/>
          </a:p>
          <a:p>
            <a:pPr lvl="2">
              <a:defRPr/>
            </a:pPr>
            <a:endParaRPr lang="ko-KR" altLang="en-US" dirty="0"/>
          </a:p>
        </p:txBody>
      </p:sp>
      <p:pic>
        <p:nvPicPr>
          <p:cNvPr id="13316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888" y="3727450"/>
            <a:ext cx="2330450" cy="239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388" y="2884489"/>
            <a:ext cx="4673600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0"/>
          <a:stretch>
            <a:fillRect/>
          </a:stretch>
        </p:blipFill>
        <p:spPr bwMode="auto">
          <a:xfrm>
            <a:off x="2219325" y="4508500"/>
            <a:ext cx="4673600" cy="161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957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빅데이터 산업의 이해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1819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빅데이터 서비스 프레임워크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공급 서비스 유형에 따른 분류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하드웨어 공급자 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자체 데이터센터 및 </a:t>
            </a:r>
            <a:r>
              <a:rPr lang="ko-KR" altLang="en-US" dirty="0" err="1"/>
              <a:t>클라우드</a:t>
            </a:r>
            <a:r>
              <a:rPr lang="ko-KR" altLang="en-US" dirty="0"/>
              <a:t> 시스템을 통해 빅데이터 서비스를 위한 인프라를 공급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처리 소프트웨어 공급자 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서비스 소비자가 저장한 빅데이터를 효과적으로 저장 및 처리할 수 있는 소프트웨어를 제공한다</a:t>
            </a:r>
            <a:r>
              <a:rPr lang="en-US" altLang="ko-KR" dirty="0"/>
              <a:t>. </a:t>
            </a:r>
          </a:p>
          <a:p>
            <a:pPr lvl="2">
              <a:defRPr/>
            </a:pPr>
            <a:r>
              <a:rPr lang="ko-KR" altLang="en-US" dirty="0"/>
              <a:t>분석 소프트웨어 공급자 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서비스 소비자의 빅데이터를 분석할 소프트웨어를 제공</a:t>
            </a: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1">
              <a:defRPr/>
            </a:pPr>
            <a:r>
              <a:rPr lang="ko-KR" altLang="en-US" dirty="0"/>
              <a:t>공급 서비스 수준에 따른 분류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인프라 계층 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빅데이터를 위한 기초 작업을 담당하는 하드웨어나 운영체제를 제공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자체 인프라를 구축하거나 가상화를 위한 </a:t>
            </a:r>
            <a:r>
              <a:rPr lang="ko-KR" altLang="en-US" dirty="0" err="1"/>
              <a:t>클라우드</a:t>
            </a:r>
            <a:r>
              <a:rPr lang="ko-KR" altLang="en-US" dirty="0"/>
              <a:t> 컴퓨팅 서비스가 여기에 속함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플랫폼 계층 </a:t>
            </a:r>
            <a:endParaRPr lang="en-US" altLang="ko-KR" dirty="0"/>
          </a:p>
          <a:p>
            <a:pPr lvl="3">
              <a:defRPr/>
            </a:pPr>
            <a:r>
              <a:rPr lang="ko-KR" altLang="en-US" dirty="0" err="1"/>
              <a:t>클라우드</a:t>
            </a:r>
            <a:r>
              <a:rPr lang="ko-KR" altLang="en-US" dirty="0"/>
              <a:t> 컴퓨팅 서비스나 하드웨어에 종속되지 않는 처리 및 분석 소프트웨어 등을 제공 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애플리케이션 계층 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소비자가 빅데이터와 소통하는 </a:t>
            </a:r>
            <a:r>
              <a:rPr lang="ko-KR" altLang="en-US" dirty="0" err="1"/>
              <a:t>매커니즘을</a:t>
            </a:r>
            <a:r>
              <a:rPr lang="ko-KR" altLang="en-US" dirty="0"/>
              <a:t> 제공한다</a:t>
            </a:r>
            <a:r>
              <a:rPr lang="en-US" altLang="ko-KR" dirty="0"/>
              <a:t>. </a:t>
            </a:r>
            <a:r>
              <a:rPr lang="ko-KR" altLang="en-US" dirty="0"/>
              <a:t>빅데이터 처리 결과를 바탕으로 소비자가 원하는 분석 결과를 제공하거나 시장에 유통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0431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빅데이터 산업의 이해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1819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빅데이터 서비스 프레임워크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빅데이터 서비스 공급자 분류를 위한 빅데이터 서비스 프레임워크</a:t>
            </a:r>
            <a:endParaRPr lang="en-US" altLang="ko-KR" dirty="0"/>
          </a:p>
        </p:txBody>
      </p:sp>
      <p:pic>
        <p:nvPicPr>
          <p:cNvPr id="18436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2205038"/>
            <a:ext cx="6459538" cy="398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925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빅데이터 산업의 이해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1819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빅데이터 서비스 프레임워크</a:t>
            </a:r>
            <a:endParaRPr lang="en-US" altLang="ko-KR" dirty="0"/>
          </a:p>
          <a:p>
            <a:pPr lvl="2">
              <a:defRPr/>
            </a:pPr>
            <a:r>
              <a:rPr lang="en-US" altLang="ko-KR" dirty="0"/>
              <a:t>A: </a:t>
            </a:r>
            <a:r>
              <a:rPr lang="ko-KR" altLang="en-US" dirty="0"/>
              <a:t>하드웨어</a:t>
            </a:r>
            <a:r>
              <a:rPr lang="en-US" altLang="ko-KR" dirty="0"/>
              <a:t>-</a:t>
            </a:r>
            <a:r>
              <a:rPr lang="ko-KR" altLang="en-US" dirty="0"/>
              <a:t>인프라 유형 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기업 등에서 자체 데이터센터를 구축할 수 있게 해주는 서비스 유형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이 유형은 사적 데이터를 중심으로 하는 기업형 솔루션과 공적 데이터를 중심으로 하는 플랫폼 서비스로 구분할 수 있음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IBM, HP, </a:t>
            </a:r>
            <a:r>
              <a:rPr lang="ko-KR" altLang="en-US" dirty="0"/>
              <a:t>오라클 등의 기업용 하드웨어 솔루션 제품이 여기에 해당</a:t>
            </a: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2">
              <a:defRPr/>
            </a:pPr>
            <a:r>
              <a:rPr lang="en-US" altLang="ko-KR" dirty="0"/>
              <a:t>B: </a:t>
            </a:r>
            <a:r>
              <a:rPr lang="ko-KR" altLang="en-US" dirty="0"/>
              <a:t>하드웨어</a:t>
            </a:r>
            <a:r>
              <a:rPr lang="en-US" altLang="ko-KR" dirty="0"/>
              <a:t>-</a:t>
            </a:r>
            <a:r>
              <a:rPr lang="ko-KR" altLang="en-US" dirty="0"/>
              <a:t>플랫폼 유형 </a:t>
            </a:r>
            <a:endParaRPr lang="en-US" altLang="ko-KR" dirty="0"/>
          </a:p>
          <a:p>
            <a:pPr lvl="3">
              <a:defRPr/>
            </a:pPr>
            <a:r>
              <a:rPr lang="ko-KR" altLang="en-US" dirty="0" err="1"/>
              <a:t>클라우드를</a:t>
            </a:r>
            <a:r>
              <a:rPr lang="ko-KR" altLang="en-US" dirty="0"/>
              <a:t> 기반으로 서비스를 제공하는 유형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기존의 </a:t>
            </a:r>
            <a:r>
              <a:rPr lang="ko-KR" altLang="en-US" dirty="0" err="1"/>
              <a:t>클라우드</a:t>
            </a:r>
            <a:r>
              <a:rPr lang="ko-KR" altLang="en-US" dirty="0"/>
              <a:t> 컴퓨팅 시스템을 사용해 빅데이터 서비스를 제공</a:t>
            </a: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2">
              <a:defRPr/>
            </a:pPr>
            <a:r>
              <a:rPr lang="en-US" altLang="ko-KR" dirty="0"/>
              <a:t>C: </a:t>
            </a:r>
            <a:r>
              <a:rPr lang="ko-KR" altLang="en-US" dirty="0"/>
              <a:t>처리 소프트웨어</a:t>
            </a:r>
            <a:r>
              <a:rPr lang="en-US" altLang="ko-KR" dirty="0"/>
              <a:t>-</a:t>
            </a:r>
            <a:r>
              <a:rPr lang="ko-KR" altLang="en-US" dirty="0"/>
              <a:t>인프라 유형 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하드웨어와 소프트웨어를 함께 제공하는 서비스 유형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대용량 데이터를 다루기 위해 필요한 분산 저장 및 병렬 처리 인프라에 처리 솔루션까지 제공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기업용 솔루션 사업을 하는 오라클</a:t>
            </a:r>
            <a:r>
              <a:rPr lang="en-US" altLang="ko-KR" dirty="0"/>
              <a:t>, IBM, HP, EMC </a:t>
            </a:r>
            <a:r>
              <a:rPr lang="ko-KR" altLang="en-US" dirty="0"/>
              <a:t>등의 기업에서 자사의 하드웨어와 특화된 소프트웨어를 통합해서 제공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4672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빅데이터 산업의 이해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1819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빅데이터 서비스 프레임워크</a:t>
            </a:r>
            <a:endParaRPr lang="en-US" altLang="ko-KR" dirty="0"/>
          </a:p>
          <a:p>
            <a:pPr lvl="2">
              <a:defRPr/>
            </a:pPr>
            <a:r>
              <a:rPr lang="en-US" altLang="ko-KR" dirty="0"/>
              <a:t>D: </a:t>
            </a:r>
            <a:r>
              <a:rPr lang="ko-KR" altLang="en-US" dirty="0"/>
              <a:t>처리 소프트웨어</a:t>
            </a:r>
            <a:r>
              <a:rPr lang="en-US" altLang="ko-KR" dirty="0"/>
              <a:t>-</a:t>
            </a:r>
            <a:r>
              <a:rPr lang="ko-KR" altLang="en-US" dirty="0"/>
              <a:t>플랫폼 유형 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오픈 소스 기반의 소프트웨어 플랫폼을 제공하는 서비스 유형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공급자는 오픈 소스를 기반으로 하는 빅데이터 처리 프로그램을 공급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소비자는 공급자가 제공하는 클라우드 서비스를 통해 빅데이터 처리 서비스를 이용할 수 있음</a:t>
            </a: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2">
              <a:defRPr/>
            </a:pPr>
            <a:r>
              <a:rPr lang="en-US" altLang="ko-KR" dirty="0"/>
              <a:t>E: </a:t>
            </a:r>
            <a:r>
              <a:rPr lang="ko-KR" altLang="en-US" dirty="0"/>
              <a:t>분석 소프트웨어</a:t>
            </a:r>
            <a:r>
              <a:rPr lang="en-US" altLang="ko-KR" dirty="0"/>
              <a:t>-</a:t>
            </a:r>
            <a:r>
              <a:rPr lang="ko-KR" altLang="en-US" dirty="0"/>
              <a:t>플랫폼 유형 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일반 소비자를 위한 분석 소프트웨어를 제공하는 서비스 유형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빅데이터를 솔루션으로 상품화하고 클라우드 컴퓨팅과 결합하여 제공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소비자는 자체 서버와 솔루션을 구축하는 대신에 </a:t>
            </a:r>
            <a:r>
              <a:rPr lang="ko-KR" altLang="en-US" dirty="0" err="1"/>
              <a:t>클라우드</a:t>
            </a:r>
            <a:r>
              <a:rPr lang="ko-KR" altLang="en-US" dirty="0"/>
              <a:t> 컴퓨팅 인프라에서 데이터를 저장 및 분석하는 프로그램을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이용할 수 있음</a:t>
            </a: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2">
              <a:defRPr/>
            </a:pPr>
            <a:r>
              <a:rPr lang="en-US" altLang="ko-KR" dirty="0"/>
              <a:t>F: </a:t>
            </a:r>
            <a:r>
              <a:rPr lang="ko-KR" altLang="en-US" dirty="0"/>
              <a:t>분석 소프트웨어</a:t>
            </a:r>
            <a:r>
              <a:rPr lang="en-US" altLang="ko-KR" dirty="0"/>
              <a:t>-</a:t>
            </a:r>
            <a:r>
              <a:rPr lang="ko-KR" altLang="en-US" dirty="0"/>
              <a:t>애플리케이션 유형 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고객 맞춤형 솔루션 서비스 유형으로 데이터의 의미를 파악하고 이를 분석해서 활용하는 서비스를 제공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축적된 데이터를 바탕으로 분석 후 결과의 의미를 파악하여 제공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소비자의 검색 패턴을 이용해 독감 확산을 예측했던 구글 분석이 대표적 사례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9053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02. </a:t>
            </a:r>
            <a:r>
              <a:rPr lang="ko-KR" altLang="en-US" smtClean="0"/>
              <a:t>빅데이터 분석 방법과 접근법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1819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빅데이터 분석 방법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분석 목적에 따른 구분</a:t>
            </a:r>
            <a:endParaRPr lang="en-US" altLang="ko-KR" dirty="0"/>
          </a:p>
          <a:p>
            <a:pPr marL="790575" lvl="2" indent="-342900">
              <a:buFont typeface="+mj-ea"/>
              <a:buAutoNum type="circleNumDbPlain"/>
              <a:defRPr/>
            </a:pPr>
            <a:r>
              <a:rPr lang="ko-KR" altLang="en-US" dirty="0"/>
              <a:t>통계 분석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통계 기법에 의한 분석 방법으로 가장 대표적인 유형</a:t>
            </a:r>
            <a:endParaRPr lang="en-US" altLang="ko-KR" dirty="0"/>
          </a:p>
          <a:p>
            <a:pPr lvl="3">
              <a:defRPr/>
            </a:pPr>
            <a:endParaRPr lang="en-US" altLang="ko-KR" sz="300" dirty="0"/>
          </a:p>
          <a:p>
            <a:pPr marL="790575" lvl="2" indent="-342900">
              <a:buFont typeface="+mj-ea"/>
              <a:buAutoNum type="circleNumDbPlain"/>
              <a:defRPr/>
            </a:pPr>
            <a:r>
              <a:rPr lang="ko-KR" altLang="en-US" dirty="0"/>
              <a:t>예측 분석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과거의 데이터와 변수 간의 관계를 이용하여 새로운 변수를 추정</a:t>
            </a:r>
            <a:endParaRPr lang="en-US" altLang="ko-KR" dirty="0"/>
          </a:p>
          <a:p>
            <a:pPr lvl="3">
              <a:defRPr/>
            </a:pPr>
            <a:endParaRPr lang="en-US" altLang="ko-KR" sz="300" dirty="0"/>
          </a:p>
          <a:p>
            <a:pPr marL="790575" lvl="2" indent="-342900">
              <a:buFont typeface="+mj-ea"/>
              <a:buAutoNum type="circleNumDbPlain"/>
              <a:defRPr/>
            </a:pPr>
            <a:r>
              <a:rPr lang="ko-KR" altLang="en-US" dirty="0"/>
              <a:t>데이터 </a:t>
            </a:r>
            <a:r>
              <a:rPr lang="ko-KR" altLang="en-US" dirty="0" err="1"/>
              <a:t>마이닝</a:t>
            </a:r>
            <a:r>
              <a:rPr lang="ko-KR" altLang="en-US" dirty="0"/>
              <a:t> 분석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많은 데이터 속에 숨겨진 유용한 패턴을 추출하여 분류</a:t>
            </a:r>
            <a:r>
              <a:rPr lang="en-US" altLang="ko-KR" dirty="0"/>
              <a:t>, </a:t>
            </a:r>
            <a:r>
              <a:rPr lang="ko-KR" altLang="en-US" dirty="0"/>
              <a:t>군집</a:t>
            </a:r>
            <a:r>
              <a:rPr lang="en-US" altLang="ko-KR" dirty="0"/>
              <a:t>, </a:t>
            </a:r>
            <a:r>
              <a:rPr lang="ko-KR" altLang="en-US" dirty="0"/>
              <a:t>연관</a:t>
            </a:r>
            <a:r>
              <a:rPr lang="en-US" altLang="ko-KR" dirty="0"/>
              <a:t>, </a:t>
            </a:r>
            <a:r>
              <a:rPr lang="ko-KR" altLang="en-US" dirty="0"/>
              <a:t>이상 탐지 분석 등을 수행</a:t>
            </a:r>
            <a:endParaRPr lang="en-US" altLang="ko-KR" dirty="0"/>
          </a:p>
          <a:p>
            <a:pPr lvl="3">
              <a:defRPr/>
            </a:pPr>
            <a:endParaRPr lang="en-US" altLang="ko-KR" sz="300" dirty="0"/>
          </a:p>
          <a:p>
            <a:pPr marL="790575" lvl="2" indent="-342900">
              <a:buFont typeface="+mj-ea"/>
              <a:buAutoNum type="circleNumDbPlain"/>
              <a:defRPr/>
            </a:pPr>
            <a:r>
              <a:rPr lang="ko-KR" altLang="en-US" dirty="0"/>
              <a:t>최적화 분석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주어진 제한 조건을 만족하면서 목적 함수를 최대화 또는 최소화하는 방법 을 찾는다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745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02. </a:t>
            </a:r>
            <a:r>
              <a:rPr lang="ko-KR" altLang="en-US" smtClean="0"/>
              <a:t>빅데이터 분석 방법과 접근법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1819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빅데이터 분석 접근법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하향식 접근법 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문제 해결 방법을 찾기 위해 필요한 데이터를 수집 및 분석하는 방식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문제 해결을 위해 근본 원인을 파악하고 분석 과제를 도출한 뒤 해결 방안을 도출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도출된 해결 방안에 대한 실현 가능성과 우선순위를 결정하기 위해 데이터를 수집</a:t>
            </a:r>
            <a:r>
              <a:rPr lang="en-US" altLang="ko-KR" dirty="0"/>
              <a:t>, </a:t>
            </a:r>
            <a:r>
              <a:rPr lang="ko-KR" altLang="en-US" dirty="0"/>
              <a:t>가공</a:t>
            </a:r>
            <a:r>
              <a:rPr lang="en-US" altLang="ko-KR" dirty="0"/>
              <a:t>, </a:t>
            </a:r>
            <a:r>
              <a:rPr lang="ko-KR" altLang="en-US" dirty="0"/>
              <a:t>분석하는 접근법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분석 과제를 도출하기 위해 ‘수요 기반 분석 과제 도출 방식</a:t>
            </a:r>
            <a:r>
              <a:rPr lang="en-US" altLang="ko-KR" dirty="0"/>
              <a:t>’</a:t>
            </a:r>
            <a:r>
              <a:rPr lang="ko-KR" altLang="en-US" dirty="0"/>
              <a:t>을 사용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데이터 분석은 문제 해결을 가능하게 하는 실행 동인</a:t>
            </a:r>
            <a:r>
              <a:rPr lang="en-US" altLang="ko-KR" dirty="0"/>
              <a:t> </a:t>
            </a:r>
            <a:r>
              <a:rPr lang="ko-KR" altLang="en-US" dirty="0"/>
              <a:t>역할 </a:t>
            </a: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2">
              <a:defRPr/>
            </a:pPr>
            <a:r>
              <a:rPr lang="ko-KR" altLang="en-US" dirty="0"/>
              <a:t>상향식 접근법 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현재 보유하고 있는 데이터를 분석하여 의미 있는 관계나 패턴을 찾아 지식을 발견하고 문제를 해결하는 방식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정형 데이터는 물론이고 다양한 원천의 비정형 데이터를 조합 하고 시각화를 통해 의미 있는 패턴을 파악한 뒤 이를 적용하여 문제를 해결하는 데이터 기반의 접근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분석 과제를 도출하기 위해 ‘데이터 주도 분석 과제 도출 방식</a:t>
            </a:r>
            <a:r>
              <a:rPr lang="en-US" altLang="ko-KR" dirty="0"/>
              <a:t>’</a:t>
            </a:r>
            <a:r>
              <a:rPr lang="ko-KR" altLang="en-US" dirty="0"/>
              <a:t>을 사용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데이터는 추진 동인</a:t>
            </a:r>
            <a:r>
              <a:rPr lang="en-US" altLang="ko-KR" dirty="0"/>
              <a:t> </a:t>
            </a:r>
            <a:r>
              <a:rPr lang="ko-KR" altLang="en-US" dirty="0"/>
              <a:t>역할</a:t>
            </a: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2">
              <a:defRPr/>
            </a:pPr>
            <a:r>
              <a:rPr lang="ko-KR" altLang="en-US" dirty="0"/>
              <a:t>프로토타이핑 접근법 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빅데이터 환경의 불확실성을 고려한 방식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소비자의 요구 사항이나 데이터를 규정하기가 어렵고 데이터 원천도 명확히 파악하기 어려운 경우 사용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일단 프로토타입을 만들어 분석을 시도한 뒤 결과를 확인하고 개선하고 이를 반복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3890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03. </a:t>
            </a:r>
            <a:r>
              <a:rPr lang="ko-KR" altLang="en-US" smtClean="0"/>
              <a:t>빅데이터 분석을 위한 데이터 과학 방법론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1819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과학 방법론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여섯 단계로 구성되며 필요에 따라 특정 단계를 반복해서 수행 가능</a:t>
            </a:r>
            <a:endParaRPr lang="en-US" altLang="ko-KR" dirty="0"/>
          </a:p>
        </p:txBody>
      </p:sp>
      <p:pic>
        <p:nvPicPr>
          <p:cNvPr id="23556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050" y="2636838"/>
            <a:ext cx="7416800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720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03. </a:t>
            </a:r>
            <a:r>
              <a:rPr lang="ko-KR" altLang="en-US" smtClean="0"/>
              <a:t>빅데이터 분석을 위한 데이터 과학 방법론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1819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[1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연구 목표 설정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프로젝트와 관련된 모든 참여자가 연구 목표를 함께 정의하고 산출물과 일정 등의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계획에 합의한 뒤 프로젝트 헌장 작성</a:t>
            </a:r>
            <a:endParaRPr lang="en-US" altLang="ko-KR" dirty="0"/>
          </a:p>
        </p:txBody>
      </p:sp>
      <p:pic>
        <p:nvPicPr>
          <p:cNvPr id="24580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5" y="2133600"/>
            <a:ext cx="3240088" cy="454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222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03. </a:t>
            </a:r>
            <a:r>
              <a:rPr lang="ko-KR" altLang="en-US" smtClean="0"/>
              <a:t>빅데이터 분석을 위한 데이터 과학 방법론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1819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[2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데이터 수집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프로젝트에 필요한 데이터의 위치와 형태를 확인하고 원시 데이터를 수집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필요한 데이터를 수집할 때는 이미 가지고 있는 내부 데이터베이스나 데이터 저장소를 이용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외부에서 수집하는 경우 다양한 수집 기술을 활용할 수 있음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수집할 데이터의 유형과 종류를 파악한 뒤 그에 맞는 수집 기술을 선택해서 사용</a:t>
            </a:r>
            <a:endParaRPr lang="en-US" altLang="ko-KR" dirty="0"/>
          </a:p>
        </p:txBody>
      </p:sp>
      <p:pic>
        <p:nvPicPr>
          <p:cNvPr id="25604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4" y="2751138"/>
            <a:ext cx="3140075" cy="262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75" y="2935289"/>
            <a:ext cx="3867150" cy="354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14" y="5445126"/>
            <a:ext cx="4060825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305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03. </a:t>
            </a:r>
            <a:r>
              <a:rPr lang="ko-KR" altLang="en-US" smtClean="0"/>
              <a:t>빅데이터 분석을 위한 데이터 과학 방법론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1819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[3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데이터 준비 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수집한 원시 데이터의 품질을 높이기 위해 정제 후 사용 가능한 형태로 가공하는 단계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수집한 데이터를 다음 단계에서 사용할 수 있게 오류를 여과</a:t>
            </a:r>
            <a:r>
              <a:rPr lang="en-US" altLang="ko-KR" dirty="0"/>
              <a:t> </a:t>
            </a:r>
            <a:r>
              <a:rPr lang="ko-KR" altLang="en-US" dirty="0"/>
              <a:t>하거나 수정하여 정제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필요에 따라서는 데이터를 통합하거나 형태를 변환</a:t>
            </a: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>
              <a:defRPr/>
            </a:pPr>
            <a:r>
              <a:rPr lang="en-US" altLang="ko-KR" dirty="0"/>
              <a:t>[4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데이터 탐색 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데이터와 변수 간의 관계나 상호 작용을 이해하기 위한 단계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변수 간의 관련성</a:t>
            </a:r>
            <a:r>
              <a:rPr lang="en-US" altLang="ko-KR" dirty="0"/>
              <a:t>, </a:t>
            </a:r>
            <a:r>
              <a:rPr lang="ko-KR" altLang="en-US" dirty="0"/>
              <a:t>데이터의 분포</a:t>
            </a:r>
            <a:r>
              <a:rPr lang="en-US" altLang="ko-KR" dirty="0"/>
              <a:t>, </a:t>
            </a:r>
            <a:r>
              <a:rPr lang="ko-KR" altLang="en-US" dirty="0"/>
              <a:t>편차</a:t>
            </a:r>
            <a:r>
              <a:rPr lang="en-US" altLang="ko-KR" dirty="0"/>
              <a:t>, </a:t>
            </a:r>
            <a:r>
              <a:rPr lang="ko-KR" altLang="en-US" dirty="0"/>
              <a:t>패턴 존재 여부를 확인하는 탐색적 데이터 분석</a:t>
            </a:r>
            <a:r>
              <a:rPr lang="en-US" altLang="ko-KR" dirty="0"/>
              <a:t>(EDA)</a:t>
            </a:r>
            <a:r>
              <a:rPr lang="ko-KR" altLang="en-US" dirty="0"/>
              <a:t>이라고도 함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데이터를 쉽게 이해하기 위해 꺾은선 그래프나 히스토그램</a:t>
            </a:r>
            <a:r>
              <a:rPr lang="en-US" altLang="ko-KR" dirty="0"/>
              <a:t>, </a:t>
            </a:r>
            <a:r>
              <a:rPr lang="ko-KR" altLang="en-US" dirty="0"/>
              <a:t>분포도 등과 같은 그래픽 기법을 많이 사용</a:t>
            </a:r>
            <a:endParaRPr lang="en-US" altLang="ko-KR" dirty="0"/>
          </a:p>
        </p:txBody>
      </p:sp>
      <p:pic>
        <p:nvPicPr>
          <p:cNvPr id="26628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1" y="3860800"/>
            <a:ext cx="5364163" cy="269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732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빅데이터의 이해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1819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빅데이터의 개념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빅데이터의 출현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기술의 발달과 비용 저하</a:t>
            </a:r>
            <a:r>
              <a:rPr lang="en-US" altLang="ko-KR" dirty="0"/>
              <a:t>, </a:t>
            </a:r>
            <a:r>
              <a:rPr lang="ko-KR" altLang="en-US" dirty="0"/>
              <a:t>소셜 네트워크 서비스 발달</a:t>
            </a:r>
            <a:r>
              <a:rPr lang="en-US" altLang="ko-KR" dirty="0"/>
              <a:t>, </a:t>
            </a:r>
            <a:r>
              <a:rPr lang="ko-KR" altLang="en-US" dirty="0"/>
              <a:t>그림자 정보와 사물 정보 증가 등의 </a:t>
            </a:r>
            <a:r>
              <a:rPr lang="en-US" altLang="ko-KR" dirty="0"/>
              <a:t>ICT </a:t>
            </a:r>
            <a:r>
              <a:rPr lang="ko-KR" altLang="en-US" dirty="0"/>
              <a:t>패러다임의 변화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빅데이터에 전문 역량과 기술을 더하여 전략적으로 활용할 방법이 주목됨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경제적 가치 창출</a:t>
            </a:r>
            <a:r>
              <a:rPr lang="en-US" altLang="ko-KR" dirty="0"/>
              <a:t>, </a:t>
            </a:r>
            <a:r>
              <a:rPr lang="ko-KR" altLang="en-US" dirty="0"/>
              <a:t>사회 문제 해결</a:t>
            </a:r>
            <a:r>
              <a:rPr lang="en-US" altLang="ko-KR" dirty="0"/>
              <a:t>, </a:t>
            </a:r>
            <a:r>
              <a:rPr lang="ko-KR" altLang="en-US" dirty="0"/>
              <a:t>새로운 </a:t>
            </a:r>
            <a:r>
              <a:rPr lang="en-US" altLang="ko-KR" dirty="0"/>
              <a:t>ICT </a:t>
            </a:r>
            <a:r>
              <a:rPr lang="ko-KR" altLang="en-US" dirty="0"/>
              <a:t>패러다임 견인이라는 </a:t>
            </a:r>
            <a:r>
              <a:rPr lang="ko-KR" altLang="en-US" dirty="0" err="1"/>
              <a:t>신가치</a:t>
            </a:r>
            <a:r>
              <a:rPr lang="ko-KR" altLang="en-US" dirty="0"/>
              <a:t> 창출</a:t>
            </a:r>
          </a:p>
        </p:txBody>
      </p:sp>
      <p:pic>
        <p:nvPicPr>
          <p:cNvPr id="14340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564" y="2997201"/>
            <a:ext cx="6581775" cy="295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420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03. </a:t>
            </a:r>
            <a:r>
              <a:rPr lang="ko-KR" altLang="en-US" smtClean="0"/>
              <a:t>빅데이터 분석을 위한 데이터 과학 방법론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1819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[5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데이터 모델링 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이전 단계에서 얻은 데이터 탐색 결과로 프로젝트에 대한 답을 찾는 단계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변수를 선택하여 모델을 구성하고 실행 및 평가하는 과정을 반복 수행하 여 문제 해결 모델을 완성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이때 분석하려는 데이터의 특성과 목적에 따라 모델 유형을 선택할 수 있음</a:t>
            </a:r>
            <a:endParaRPr lang="en-US" altLang="ko-KR" dirty="0"/>
          </a:p>
        </p:txBody>
      </p:sp>
      <p:pic>
        <p:nvPicPr>
          <p:cNvPr id="2765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339" y="2276476"/>
            <a:ext cx="3311525" cy="444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283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03. </a:t>
            </a:r>
            <a:r>
              <a:rPr lang="ko-KR" altLang="en-US" smtClean="0"/>
              <a:t>빅데이터 분석을 위한 데이터 과학 방법론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1819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[6</a:t>
            </a:r>
            <a:r>
              <a:rPr lang="ko-KR" altLang="en-US" dirty="0"/>
              <a:t>단계</a:t>
            </a:r>
            <a:r>
              <a:rPr lang="en-US" altLang="ko-KR" dirty="0"/>
              <a:t>] </a:t>
            </a:r>
            <a:r>
              <a:rPr lang="ko-KR" altLang="en-US" dirty="0"/>
              <a:t>결과 발표 및 분석 자동화 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프로젝트 수행 결과가 연구 목표를 </a:t>
            </a:r>
            <a:r>
              <a:rPr lang="ko-KR" altLang="en-US" dirty="0" err="1"/>
              <a:t>달성했는지를</a:t>
            </a:r>
            <a:r>
              <a:rPr lang="ko-KR" altLang="en-US" dirty="0"/>
              <a:t> 이해 당사자</a:t>
            </a:r>
            <a:r>
              <a:rPr lang="en-US" altLang="ko-KR" dirty="0"/>
              <a:t>, </a:t>
            </a:r>
            <a:r>
              <a:rPr lang="ko-KR" altLang="en-US" dirty="0"/>
              <a:t>특히 의사 결정자에게 이해시키고 가능하다면 이후의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유사 프로젝트 수행을 위해 분석 과정을 자동화하는 단계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[1</a:t>
            </a:r>
            <a:r>
              <a:rPr lang="ko-KR" altLang="en-US" dirty="0"/>
              <a:t>단계</a:t>
            </a:r>
            <a:r>
              <a:rPr lang="en-US" altLang="ko-KR" dirty="0"/>
              <a:t>]</a:t>
            </a:r>
            <a:r>
              <a:rPr lang="ko-KR" altLang="en-US" dirty="0"/>
              <a:t>에서 작성한 프로젝트 헌장에 명시된 목표를 달성했는지 산출물이 제대로 작성되었는지</a:t>
            </a:r>
            <a:r>
              <a:rPr lang="en-US" altLang="ko-KR" dirty="0"/>
              <a:t>, </a:t>
            </a:r>
            <a:r>
              <a:rPr lang="ko-KR" altLang="en-US" dirty="0"/>
              <a:t>일정과 예산은 계획대로 진행되었는지 여부를 확인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모든 참여자를 대상으로 분석 결과를 발표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분석 과정을 재사용할 수 있도록 자동화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0112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en-US" altLang="ko-KR" dirty="0" err="1"/>
              <a:t>numpy</a:t>
            </a:r>
            <a:endParaRPr lang="en-US" altLang="ko-KR" dirty="0"/>
          </a:p>
        </p:txBody>
      </p:sp>
      <p:sp>
        <p:nvSpPr>
          <p:cNvPr id="41987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07. </a:t>
            </a:r>
            <a:r>
              <a:rPr lang="ko-KR" altLang="en-US" smtClean="0"/>
              <a:t>데이터 분석을 위한 주요 라이브러리</a:t>
            </a:r>
          </a:p>
        </p:txBody>
      </p:sp>
      <p:sp>
        <p:nvSpPr>
          <p:cNvPr id="41988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41989" name="내용 개체 틀 2"/>
          <p:cNvSpPr txBox="1">
            <a:spLocks/>
          </p:cNvSpPr>
          <p:nvPr/>
        </p:nvSpPr>
        <p:spPr bwMode="auto">
          <a:xfrm>
            <a:off x="6096000" y="1844675"/>
            <a:ext cx="4692650" cy="547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vl="1">
              <a:spcAft>
                <a:spcPts val="400"/>
              </a:spcAft>
              <a:buClr>
                <a:srgbClr val="595959"/>
              </a:buClr>
              <a:buFont typeface="Wingdings" panose="05000000000000000000" pitchFamily="2" charset="2"/>
              <a:buChar char="§"/>
            </a:pPr>
            <a:endParaRPr lang="en-US" altLang="ko-KR" sz="1800"/>
          </a:p>
          <a:p>
            <a:pPr lvl="2">
              <a:spcAft>
                <a:spcPts val="400"/>
              </a:spcAft>
              <a:buClr>
                <a:srgbClr val="595959"/>
              </a:buClr>
              <a:buFont typeface="Wingdings" panose="05000000000000000000" pitchFamily="2" charset="2"/>
              <a:buChar char="§"/>
            </a:pPr>
            <a:endParaRPr lang="en-US" altLang="ko-KR" sz="1400"/>
          </a:p>
          <a:p>
            <a:pPr lvl="1">
              <a:spcAft>
                <a:spcPts val="400"/>
              </a:spcAft>
              <a:buClr>
                <a:srgbClr val="595959"/>
              </a:buClr>
              <a:buFont typeface="Wingdings" panose="05000000000000000000" pitchFamily="2" charset="2"/>
              <a:buChar char="§"/>
            </a:pPr>
            <a:endParaRPr lang="en-US" altLang="ko-KR" sz="1800"/>
          </a:p>
          <a:p>
            <a:pPr lvl="1">
              <a:spcAft>
                <a:spcPts val="400"/>
              </a:spcAft>
              <a:buClr>
                <a:srgbClr val="595959"/>
              </a:buClr>
              <a:buFont typeface="Wingdings" panose="05000000000000000000" pitchFamily="2" charset="2"/>
              <a:buChar char="§"/>
            </a:pPr>
            <a:endParaRPr lang="en-US" altLang="ko-KR" sz="1800"/>
          </a:p>
        </p:txBody>
      </p:sp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1917700" y="1503363"/>
            <a:ext cx="4033838" cy="52133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vl="1">
              <a:spcAft>
                <a:spcPts val="40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800" dirty="0"/>
              <a:t> </a:t>
            </a:r>
            <a:r>
              <a:rPr lang="ko-KR" altLang="en-US" sz="1800" dirty="0" err="1"/>
              <a:t>파이썬</a:t>
            </a:r>
            <a:r>
              <a:rPr lang="ko-KR" altLang="en-US" sz="1800" dirty="0"/>
              <a:t> 코드</a:t>
            </a:r>
            <a:endParaRPr lang="en-US" altLang="ko-KR" sz="18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/>
              <a:t>&gt;&gt;&gt; import </a:t>
            </a:r>
            <a:r>
              <a:rPr lang="en-US" altLang="ko-KR" sz="1100" dirty="0" err="1"/>
              <a:t>numpy</a:t>
            </a:r>
            <a:r>
              <a:rPr lang="en-US" altLang="ko-KR" sz="1100" dirty="0"/>
              <a:t> as np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/>
              <a:t>&gt;&gt;&gt; </a:t>
            </a:r>
            <a:r>
              <a:rPr lang="en-US" altLang="ko-KR" sz="1100" dirty="0" err="1"/>
              <a:t>np.__version</a:t>
            </a:r>
            <a:r>
              <a:rPr lang="en-US" altLang="ko-KR" sz="1100" dirty="0"/>
              <a:t>__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0070C0"/>
                </a:solidFill>
              </a:rPr>
              <a:t>'1.18.3'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en-US" altLang="ko-KR" sz="11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/>
              <a:t>&gt;&gt;&gt; ar1 = </a:t>
            </a:r>
            <a:r>
              <a:rPr lang="en-US" altLang="ko-KR" sz="1100" dirty="0" err="1"/>
              <a:t>np.array</a:t>
            </a:r>
            <a:r>
              <a:rPr lang="en-US" altLang="ko-KR" sz="1100" dirty="0"/>
              <a:t>([1, 2, 3, 4, 5])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/>
              <a:t>&gt;&gt;&gt; ar1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0070C0"/>
                </a:solidFill>
              </a:rPr>
              <a:t>array([1, 2, 3, 4, 5])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/>
              <a:t>&gt;&gt;&gt; type(ar1)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0070C0"/>
                </a:solidFill>
              </a:rPr>
              <a:t>&lt;class '</a:t>
            </a:r>
            <a:r>
              <a:rPr lang="en-US" altLang="ko-KR" sz="1100" dirty="0" err="1">
                <a:solidFill>
                  <a:srgbClr val="0070C0"/>
                </a:solidFill>
              </a:rPr>
              <a:t>numpy.ndarray</a:t>
            </a:r>
            <a:r>
              <a:rPr lang="en-US" altLang="ko-KR" sz="1100" dirty="0">
                <a:solidFill>
                  <a:srgbClr val="0070C0"/>
                </a:solidFill>
              </a:rPr>
              <a:t>'&gt;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/>
              <a:t>&gt;&gt;&gt; ar2 = </a:t>
            </a:r>
            <a:r>
              <a:rPr lang="en-US" altLang="ko-KR" sz="1100" dirty="0" err="1"/>
              <a:t>np.array</a:t>
            </a:r>
            <a:r>
              <a:rPr lang="en-US" altLang="ko-KR" sz="1100" dirty="0"/>
              <a:t>([[10, 20, 30], [40, 50, 60]])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pt-BR" altLang="ko-KR" sz="1100" dirty="0"/>
              <a:t>&gt;&gt;&gt; ar2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pt-BR" altLang="ko-KR" sz="1100" dirty="0">
                <a:solidFill>
                  <a:srgbClr val="0070C0"/>
                </a:solidFill>
              </a:rPr>
              <a:t>array([[10, 20, 30],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pt-BR" altLang="ko-KR" sz="1100" dirty="0">
                <a:solidFill>
                  <a:srgbClr val="0070C0"/>
                </a:solidFill>
              </a:rPr>
              <a:t>        [40, 50, 60]])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pt-BR" altLang="ko-KR" sz="1100" dirty="0"/>
              <a:t>&gt;&gt;&gt; ar3 = </a:t>
            </a:r>
            <a:r>
              <a:rPr lang="pt-BR" altLang="ko-KR" sz="1100" b="1" dirty="0"/>
              <a:t>np.arange</a:t>
            </a:r>
            <a:r>
              <a:rPr lang="pt-BR" altLang="ko-KR" sz="1100" dirty="0"/>
              <a:t>(1, 11, 2)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pt-BR" altLang="ko-KR" sz="1100" dirty="0"/>
              <a:t>&gt;&gt;&gt; ar3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pt-BR" altLang="ko-KR" sz="1100" dirty="0">
                <a:solidFill>
                  <a:srgbClr val="0070C0"/>
                </a:solidFill>
              </a:rPr>
              <a:t>array([1, 3, 5, 7, 9])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pt-BR" altLang="ko-KR" sz="1100" dirty="0"/>
              <a:t>&gt;&gt;&gt; ar4 = </a:t>
            </a:r>
            <a:r>
              <a:rPr lang="pt-BR" altLang="ko-KR" sz="1100" b="1" dirty="0"/>
              <a:t>np.array</a:t>
            </a:r>
            <a:r>
              <a:rPr lang="pt-BR" altLang="ko-KR" sz="1100" dirty="0"/>
              <a:t>([1, 2, 3, 4, 5, 6]).reshape((3, 2))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pt-BR" altLang="ko-KR" sz="1100" dirty="0"/>
              <a:t>&gt;&gt;&gt; ar4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pt-BR" altLang="ko-KR" sz="1100" dirty="0">
                <a:solidFill>
                  <a:srgbClr val="0070C0"/>
                </a:solidFill>
              </a:rPr>
              <a:t>array([[1, 2],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pt-BR" altLang="ko-KR" sz="1100" dirty="0">
                <a:solidFill>
                  <a:srgbClr val="0070C0"/>
                </a:solidFill>
              </a:rPr>
              <a:t>        [3, 4],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pt-BR" altLang="ko-KR" sz="1100" dirty="0">
                <a:solidFill>
                  <a:srgbClr val="0070C0"/>
                </a:solidFill>
              </a:rPr>
              <a:t>        [5, 6]])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pt-BR" altLang="ko-KR" sz="1100" dirty="0"/>
              <a:t>&gt;&gt;&gt; ar5 = </a:t>
            </a:r>
            <a:r>
              <a:rPr lang="pt-BR" altLang="ko-KR" sz="1100" b="1" dirty="0"/>
              <a:t>np.zeros</a:t>
            </a:r>
            <a:r>
              <a:rPr lang="pt-BR" altLang="ko-KR" sz="1100" dirty="0"/>
              <a:t>((2, 3))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pt-BR" altLang="ko-KR" sz="1100" dirty="0"/>
              <a:t>&gt;&gt;&gt; ar5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pt-BR" altLang="ko-KR" sz="1100" dirty="0">
                <a:solidFill>
                  <a:srgbClr val="0070C0"/>
                </a:solidFill>
              </a:rPr>
              <a:t>array([[0., 0., 0.],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pt-BR" altLang="ko-KR" sz="1100" dirty="0">
                <a:solidFill>
                  <a:srgbClr val="0070C0"/>
                </a:solidFill>
              </a:rPr>
              <a:t>        [0., 0., 0.]])</a:t>
            </a:r>
            <a:endParaRPr lang="en-US" altLang="ko-KR" sz="1100" dirty="0">
              <a:solidFill>
                <a:srgbClr val="0070C0"/>
              </a:solidFill>
            </a:endParaRP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en-US" altLang="ko-KR" sz="1800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 bwMode="auto">
          <a:xfrm>
            <a:off x="5808664" y="1498600"/>
            <a:ext cx="4033837" cy="52133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vl="1">
              <a:spcAft>
                <a:spcPts val="40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/>
            </a:pPr>
            <a:endParaRPr lang="en-US" altLang="ko-KR" sz="18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pt-BR" altLang="ko-KR" sz="1100" dirty="0"/>
              <a:t>&gt;&gt;&gt; ar6 = ar2[0:2, 0:2]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pt-BR" altLang="ko-KR" sz="1100" dirty="0"/>
              <a:t>&gt;&gt;&gt; ar6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pt-BR" altLang="ko-KR" sz="1100" dirty="0">
                <a:solidFill>
                  <a:srgbClr val="0070C0"/>
                </a:solidFill>
              </a:rPr>
              <a:t>array([[10, 20],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pt-BR" altLang="ko-KR" sz="1100" dirty="0">
                <a:solidFill>
                  <a:srgbClr val="0070C0"/>
                </a:solidFill>
              </a:rPr>
              <a:t>        [40, 50]])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pt-BR" altLang="ko-KR" sz="1100" dirty="0"/>
              <a:t>&gt;&gt;&gt; ar7 = ar2[0, :]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pt-BR" altLang="ko-KR" sz="1100" dirty="0"/>
              <a:t>&gt;&gt;&gt; ar7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pt-BR" altLang="ko-KR" sz="1100" dirty="0">
                <a:solidFill>
                  <a:srgbClr val="0070C0"/>
                </a:solidFill>
              </a:rPr>
              <a:t>array([10, 20, 30])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pt-BR" altLang="ko-KR" sz="1100" dirty="0"/>
              <a:t>&gt;&gt;&gt; ar8 = ar1 + 10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pt-BR" altLang="ko-KR" sz="1100" dirty="0"/>
              <a:t>&gt;&gt;&gt; ar8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pt-BR" altLang="ko-KR" sz="1100" dirty="0">
                <a:solidFill>
                  <a:srgbClr val="0070C0"/>
                </a:solidFill>
              </a:rPr>
              <a:t>array([11, 12, 13, 14, 15])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pt-BR" altLang="ko-KR" sz="1100" dirty="0"/>
              <a:t>&gt;&gt;&gt; ar1 + ar8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pt-BR" altLang="ko-KR" sz="1100" dirty="0">
                <a:solidFill>
                  <a:srgbClr val="0070C0"/>
                </a:solidFill>
              </a:rPr>
              <a:t>array([12, 14, 16, 18, 20])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pt-BR" altLang="ko-KR" sz="1100" dirty="0"/>
              <a:t>&gt;&gt;&gt; ar8 - ar1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pt-BR" altLang="ko-KR" sz="1100" dirty="0">
                <a:solidFill>
                  <a:srgbClr val="0070C0"/>
                </a:solidFill>
              </a:rPr>
              <a:t>array([10, 10, 10, 10, 10])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pt-BR" altLang="ko-KR" sz="1100" dirty="0"/>
              <a:t>&gt;&gt;&gt; ar1 * 2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pt-BR" altLang="ko-KR" sz="1100" dirty="0">
                <a:solidFill>
                  <a:srgbClr val="0070C0"/>
                </a:solidFill>
              </a:rPr>
              <a:t>array([ 2, 4, 6, 8, 10])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pt-BR" altLang="ko-KR" sz="1100" dirty="0"/>
              <a:t>&gt;&gt;&gt; ar1 / 2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pt-BR" altLang="ko-KR" sz="1100" dirty="0">
                <a:solidFill>
                  <a:srgbClr val="0070C0"/>
                </a:solidFill>
              </a:rPr>
              <a:t>array([0.5, 1. , 1.5, 2. , 2.5])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pt-BR" altLang="ko-KR" sz="1100" dirty="0"/>
              <a:t>&gt;&gt;&gt; ar9 = </a:t>
            </a:r>
            <a:r>
              <a:rPr lang="pt-BR" altLang="ko-KR" sz="1100" b="1" dirty="0"/>
              <a:t>np.dot</a:t>
            </a:r>
            <a:r>
              <a:rPr lang="pt-BR" altLang="ko-KR" sz="1100" dirty="0"/>
              <a:t>(ar2, ar4)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pt-BR" altLang="ko-KR" sz="1100" dirty="0"/>
              <a:t>&gt;&gt;&gt; ar9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pt-BR" altLang="ko-KR" sz="1100" dirty="0">
                <a:solidFill>
                  <a:srgbClr val="0070C0"/>
                </a:solidFill>
              </a:rPr>
              <a:t>array([[220, 280],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pt-BR" altLang="ko-KR" sz="1100" dirty="0">
                <a:solidFill>
                  <a:srgbClr val="0070C0"/>
                </a:solidFill>
              </a:rPr>
              <a:t>        [490, 640]])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00222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pandas</a:t>
            </a:r>
          </a:p>
        </p:txBody>
      </p:sp>
      <p:sp>
        <p:nvSpPr>
          <p:cNvPr id="43011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07. </a:t>
            </a:r>
            <a:r>
              <a:rPr lang="ko-KR" altLang="en-US" smtClean="0"/>
              <a:t>데이터 분석을 위한 주요 라이브러리</a:t>
            </a:r>
          </a:p>
        </p:txBody>
      </p:sp>
      <p:sp>
        <p:nvSpPr>
          <p:cNvPr id="43012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43013" name="내용 개체 틀 2"/>
          <p:cNvSpPr txBox="1">
            <a:spLocks/>
          </p:cNvSpPr>
          <p:nvPr/>
        </p:nvSpPr>
        <p:spPr bwMode="auto">
          <a:xfrm>
            <a:off x="6096000" y="1844675"/>
            <a:ext cx="4692650" cy="547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vl="1">
              <a:spcAft>
                <a:spcPts val="400"/>
              </a:spcAft>
              <a:buClr>
                <a:srgbClr val="595959"/>
              </a:buClr>
              <a:buFont typeface="Wingdings" panose="05000000000000000000" pitchFamily="2" charset="2"/>
              <a:buChar char="§"/>
            </a:pPr>
            <a:endParaRPr lang="en-US" altLang="ko-KR" sz="1800"/>
          </a:p>
          <a:p>
            <a:pPr lvl="2">
              <a:spcAft>
                <a:spcPts val="400"/>
              </a:spcAft>
              <a:buClr>
                <a:srgbClr val="595959"/>
              </a:buClr>
              <a:buFont typeface="Wingdings" panose="05000000000000000000" pitchFamily="2" charset="2"/>
              <a:buChar char="§"/>
            </a:pPr>
            <a:endParaRPr lang="en-US" altLang="ko-KR" sz="1400"/>
          </a:p>
          <a:p>
            <a:pPr lvl="1">
              <a:spcAft>
                <a:spcPts val="400"/>
              </a:spcAft>
              <a:buClr>
                <a:srgbClr val="595959"/>
              </a:buClr>
              <a:buFont typeface="Wingdings" panose="05000000000000000000" pitchFamily="2" charset="2"/>
              <a:buChar char="§"/>
            </a:pPr>
            <a:endParaRPr lang="en-US" altLang="ko-KR" sz="1800"/>
          </a:p>
          <a:p>
            <a:pPr lvl="1">
              <a:spcAft>
                <a:spcPts val="400"/>
              </a:spcAft>
              <a:buClr>
                <a:srgbClr val="595959"/>
              </a:buClr>
              <a:buFont typeface="Wingdings" panose="05000000000000000000" pitchFamily="2" charset="2"/>
              <a:buChar char="§"/>
            </a:pPr>
            <a:endParaRPr lang="en-US" altLang="ko-KR" sz="1800"/>
          </a:p>
        </p:txBody>
      </p:sp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1917701" y="1503363"/>
            <a:ext cx="4899025" cy="56705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vl="1">
              <a:spcAft>
                <a:spcPts val="40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800" dirty="0"/>
              <a:t>Series </a:t>
            </a:r>
            <a:r>
              <a:rPr lang="ko-KR" altLang="en-US" sz="1800" dirty="0" err="1"/>
              <a:t>자료형</a:t>
            </a:r>
            <a:endParaRPr lang="en-US" altLang="ko-KR" sz="18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/>
              <a:t>&gt;&gt;&gt; import pandas as pd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/>
              <a:t>&gt;&gt;&gt; </a:t>
            </a:r>
            <a:r>
              <a:rPr lang="en-US" altLang="ko-KR" sz="1100" dirty="0" err="1"/>
              <a:t>pd.__version</a:t>
            </a:r>
            <a:r>
              <a:rPr lang="en-US" altLang="ko-KR" sz="1100" dirty="0"/>
              <a:t>__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/>
              <a:t>'1.0.3‘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/>
              <a:t>&gt;&gt;&gt; data1 = [10, 20, 30, 40, 50]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/>
              <a:t>&gt;&gt;&gt; data1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0070C0"/>
                </a:solidFill>
              </a:rPr>
              <a:t>[10, 20, 30, 40, 50]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/>
              <a:t>&gt;&gt;&gt; data2 = ['1</a:t>
            </a:r>
            <a:r>
              <a:rPr lang="ko-KR" altLang="en-US" sz="1100" dirty="0"/>
              <a:t>반</a:t>
            </a:r>
            <a:r>
              <a:rPr lang="en-US" altLang="ko-KR" sz="1100" dirty="0"/>
              <a:t>', '2</a:t>
            </a:r>
            <a:r>
              <a:rPr lang="ko-KR" altLang="en-US" sz="1100" dirty="0"/>
              <a:t>반</a:t>
            </a:r>
            <a:r>
              <a:rPr lang="en-US" altLang="ko-KR" sz="1100" dirty="0"/>
              <a:t>', '3</a:t>
            </a:r>
            <a:r>
              <a:rPr lang="ko-KR" altLang="en-US" sz="1100" dirty="0"/>
              <a:t>반</a:t>
            </a:r>
            <a:r>
              <a:rPr lang="en-US" altLang="ko-KR" sz="1100" dirty="0"/>
              <a:t>', '4</a:t>
            </a:r>
            <a:r>
              <a:rPr lang="ko-KR" altLang="en-US" sz="1100" dirty="0"/>
              <a:t>반</a:t>
            </a:r>
            <a:r>
              <a:rPr lang="en-US" altLang="ko-KR" sz="1100" dirty="0"/>
              <a:t>', '5</a:t>
            </a:r>
            <a:r>
              <a:rPr lang="ko-KR" altLang="en-US" sz="1100" dirty="0"/>
              <a:t>반</a:t>
            </a:r>
            <a:r>
              <a:rPr lang="en-US" altLang="ko-KR" sz="1100" dirty="0"/>
              <a:t>']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/>
              <a:t>&gt;&gt;&gt; data2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0070C0"/>
                </a:solidFill>
              </a:rPr>
              <a:t>['1</a:t>
            </a:r>
            <a:r>
              <a:rPr lang="ko-KR" altLang="en-US" sz="1100" dirty="0">
                <a:solidFill>
                  <a:srgbClr val="0070C0"/>
                </a:solidFill>
              </a:rPr>
              <a:t>반</a:t>
            </a:r>
            <a:r>
              <a:rPr lang="en-US" altLang="ko-KR" sz="1100" dirty="0">
                <a:solidFill>
                  <a:srgbClr val="0070C0"/>
                </a:solidFill>
              </a:rPr>
              <a:t>', '2</a:t>
            </a:r>
            <a:r>
              <a:rPr lang="ko-KR" altLang="en-US" sz="1100" dirty="0">
                <a:solidFill>
                  <a:srgbClr val="0070C0"/>
                </a:solidFill>
              </a:rPr>
              <a:t>반</a:t>
            </a:r>
            <a:r>
              <a:rPr lang="en-US" altLang="ko-KR" sz="1100" dirty="0">
                <a:solidFill>
                  <a:srgbClr val="0070C0"/>
                </a:solidFill>
              </a:rPr>
              <a:t>', '3</a:t>
            </a:r>
            <a:r>
              <a:rPr lang="ko-KR" altLang="en-US" sz="1100" dirty="0">
                <a:solidFill>
                  <a:srgbClr val="0070C0"/>
                </a:solidFill>
              </a:rPr>
              <a:t>반</a:t>
            </a:r>
            <a:r>
              <a:rPr lang="en-US" altLang="ko-KR" sz="1100" dirty="0">
                <a:solidFill>
                  <a:srgbClr val="0070C0"/>
                </a:solidFill>
              </a:rPr>
              <a:t>', '4</a:t>
            </a:r>
            <a:r>
              <a:rPr lang="ko-KR" altLang="en-US" sz="1100" dirty="0">
                <a:solidFill>
                  <a:srgbClr val="0070C0"/>
                </a:solidFill>
              </a:rPr>
              <a:t>반</a:t>
            </a:r>
            <a:r>
              <a:rPr lang="en-US" altLang="ko-KR" sz="1100" dirty="0">
                <a:solidFill>
                  <a:srgbClr val="0070C0"/>
                </a:solidFill>
              </a:rPr>
              <a:t>', '5</a:t>
            </a:r>
            <a:r>
              <a:rPr lang="ko-KR" altLang="en-US" sz="1100" dirty="0">
                <a:solidFill>
                  <a:srgbClr val="0070C0"/>
                </a:solidFill>
              </a:rPr>
              <a:t>반</a:t>
            </a:r>
            <a:r>
              <a:rPr lang="en-US" altLang="ko-KR" sz="1100" dirty="0">
                <a:solidFill>
                  <a:srgbClr val="0070C0"/>
                </a:solidFill>
              </a:rPr>
              <a:t>']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pt-BR" altLang="ko-KR" sz="1100" dirty="0"/>
              <a:t>&gt;&gt;&gt; sr1 = </a:t>
            </a:r>
            <a:r>
              <a:rPr lang="pt-BR" altLang="ko-KR" sz="1100" b="1" dirty="0"/>
              <a:t>pd.Series(data1)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pt-BR" altLang="ko-KR" sz="1100" dirty="0"/>
              <a:t>&gt;&gt;&gt; sr1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pt-BR" altLang="ko-KR" sz="1100" dirty="0">
                <a:solidFill>
                  <a:srgbClr val="0070C0"/>
                </a:solidFill>
              </a:rPr>
              <a:t>0   10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pt-BR" altLang="ko-KR" sz="1100" dirty="0">
                <a:solidFill>
                  <a:srgbClr val="0070C0"/>
                </a:solidFill>
              </a:rPr>
              <a:t>1   20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pt-BR" altLang="ko-KR" sz="1100" dirty="0">
                <a:solidFill>
                  <a:srgbClr val="0070C0"/>
                </a:solidFill>
              </a:rPr>
              <a:t>2   30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0070C0"/>
                </a:solidFill>
              </a:rPr>
              <a:t>3   40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0070C0"/>
                </a:solidFill>
              </a:rPr>
              <a:t>4   50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 err="1">
                <a:solidFill>
                  <a:srgbClr val="258BCD"/>
                </a:solidFill>
              </a:rPr>
              <a:t>dtype</a:t>
            </a:r>
            <a:r>
              <a:rPr lang="en-US" altLang="ko-KR" sz="1100" dirty="0">
                <a:solidFill>
                  <a:srgbClr val="258BCD"/>
                </a:solidFill>
              </a:rPr>
              <a:t>: int64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/>
              <a:t>&gt;&gt;&gt; sr2 = </a:t>
            </a:r>
            <a:r>
              <a:rPr lang="en-US" altLang="ko-KR" sz="1100" dirty="0" err="1"/>
              <a:t>pd.</a:t>
            </a:r>
            <a:r>
              <a:rPr lang="en-US" altLang="ko-KR" sz="1100" b="1" dirty="0" err="1"/>
              <a:t>Series</a:t>
            </a:r>
            <a:r>
              <a:rPr lang="en-US" altLang="ko-KR" sz="1100" dirty="0"/>
              <a:t>(data2)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/>
              <a:t>&gt;&gt;&gt; sr2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0070C0"/>
                </a:solidFill>
              </a:rPr>
              <a:t>0   1</a:t>
            </a:r>
            <a:r>
              <a:rPr lang="ko-KR" altLang="en-US" sz="1100" dirty="0">
                <a:solidFill>
                  <a:srgbClr val="0070C0"/>
                </a:solidFill>
              </a:rPr>
              <a:t>반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0070C0"/>
                </a:solidFill>
              </a:rPr>
              <a:t>1   2</a:t>
            </a:r>
            <a:r>
              <a:rPr lang="ko-KR" altLang="en-US" sz="1100" dirty="0">
                <a:solidFill>
                  <a:srgbClr val="0070C0"/>
                </a:solidFill>
              </a:rPr>
              <a:t>반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0070C0"/>
                </a:solidFill>
              </a:rPr>
              <a:t>2   3</a:t>
            </a:r>
            <a:r>
              <a:rPr lang="ko-KR" altLang="en-US" sz="1100" dirty="0">
                <a:solidFill>
                  <a:srgbClr val="0070C0"/>
                </a:solidFill>
              </a:rPr>
              <a:t>반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0070C0"/>
                </a:solidFill>
              </a:rPr>
              <a:t>3   4</a:t>
            </a:r>
            <a:r>
              <a:rPr lang="ko-KR" altLang="en-US" sz="1100" dirty="0">
                <a:solidFill>
                  <a:srgbClr val="0070C0"/>
                </a:solidFill>
              </a:rPr>
              <a:t>반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0070C0"/>
                </a:solidFill>
              </a:rPr>
              <a:t>4   5</a:t>
            </a:r>
            <a:r>
              <a:rPr lang="ko-KR" altLang="en-US" sz="1100" dirty="0">
                <a:solidFill>
                  <a:srgbClr val="0070C0"/>
                </a:solidFill>
              </a:rPr>
              <a:t>반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 err="1">
                <a:solidFill>
                  <a:srgbClr val="258BCD"/>
                </a:solidFill>
              </a:rPr>
              <a:t>dtype</a:t>
            </a:r>
            <a:r>
              <a:rPr lang="en-US" altLang="ko-KR" sz="1100" dirty="0">
                <a:solidFill>
                  <a:srgbClr val="258BCD"/>
                </a:solidFill>
              </a:rPr>
              <a:t>: object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 bwMode="auto">
          <a:xfrm>
            <a:off x="6383339" y="1498600"/>
            <a:ext cx="4033837" cy="52133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vl="1">
              <a:spcAft>
                <a:spcPts val="40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/>
            </a:pPr>
            <a:endParaRPr lang="en-US" altLang="ko-KR" sz="11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/>
              <a:t>&gt;&gt;&gt; sr3 = </a:t>
            </a:r>
            <a:r>
              <a:rPr lang="en-US" altLang="ko-KR" sz="1100" b="1" dirty="0" err="1"/>
              <a:t>pd.Series</a:t>
            </a:r>
            <a:r>
              <a:rPr lang="en-US" altLang="ko-KR" sz="1100" dirty="0"/>
              <a:t>([101, 102, 103, 104, 105])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/>
              <a:t>&gt;&gt;&gt; sr3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0070C0"/>
                </a:solidFill>
              </a:rPr>
              <a:t>0   101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0070C0"/>
                </a:solidFill>
              </a:rPr>
              <a:t>1   102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0070C0"/>
                </a:solidFill>
              </a:rPr>
              <a:t>2   103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0070C0"/>
                </a:solidFill>
              </a:rPr>
              <a:t>3   104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0070C0"/>
                </a:solidFill>
              </a:rPr>
              <a:t>4   105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 err="1">
                <a:solidFill>
                  <a:srgbClr val="258BCD"/>
                </a:solidFill>
              </a:rPr>
              <a:t>dtype</a:t>
            </a:r>
            <a:r>
              <a:rPr lang="en-US" altLang="ko-KR" sz="1100" dirty="0">
                <a:solidFill>
                  <a:srgbClr val="258BCD"/>
                </a:solidFill>
              </a:rPr>
              <a:t>: int64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/>
              <a:t>&gt;&gt;&gt; sr4 = </a:t>
            </a:r>
            <a:r>
              <a:rPr lang="en-US" altLang="ko-KR" sz="1100" b="1" dirty="0" err="1"/>
              <a:t>pd.Series</a:t>
            </a:r>
            <a:r>
              <a:rPr lang="en-US" altLang="ko-KR" sz="1100" dirty="0"/>
              <a:t>(['</a:t>
            </a:r>
            <a:r>
              <a:rPr lang="ko-KR" altLang="en-US" sz="1100" dirty="0"/>
              <a:t>월</a:t>
            </a:r>
            <a:r>
              <a:rPr lang="en-US" altLang="ko-KR" sz="1100" dirty="0"/>
              <a:t>', '</a:t>
            </a:r>
            <a:r>
              <a:rPr lang="ko-KR" altLang="en-US" sz="1100" dirty="0"/>
              <a:t>화</a:t>
            </a:r>
            <a:r>
              <a:rPr lang="en-US" altLang="ko-KR" sz="1100" dirty="0"/>
              <a:t>', '</a:t>
            </a:r>
            <a:r>
              <a:rPr lang="ko-KR" altLang="en-US" sz="1100" dirty="0"/>
              <a:t>수</a:t>
            </a:r>
            <a:r>
              <a:rPr lang="en-US" altLang="ko-KR" sz="1100" dirty="0"/>
              <a:t>', '</a:t>
            </a:r>
            <a:r>
              <a:rPr lang="ko-KR" altLang="en-US" sz="1100" dirty="0"/>
              <a:t>목</a:t>
            </a:r>
            <a:r>
              <a:rPr lang="en-US" altLang="ko-KR" sz="1100" dirty="0"/>
              <a:t>', '</a:t>
            </a:r>
            <a:r>
              <a:rPr lang="ko-KR" altLang="en-US" sz="1100" dirty="0"/>
              <a:t>금</a:t>
            </a:r>
            <a:r>
              <a:rPr lang="en-US" altLang="ko-KR" sz="1100" dirty="0"/>
              <a:t>'])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/>
              <a:t>&gt;&gt;&gt; sr4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0070C0"/>
                </a:solidFill>
              </a:rPr>
              <a:t>0   </a:t>
            </a:r>
            <a:r>
              <a:rPr lang="ko-KR" altLang="en-US" sz="1100" dirty="0">
                <a:solidFill>
                  <a:srgbClr val="0070C0"/>
                </a:solidFill>
              </a:rPr>
              <a:t>월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0070C0"/>
                </a:solidFill>
              </a:rPr>
              <a:t>1   </a:t>
            </a:r>
            <a:r>
              <a:rPr lang="ko-KR" altLang="en-US" sz="1100" dirty="0">
                <a:solidFill>
                  <a:srgbClr val="0070C0"/>
                </a:solidFill>
              </a:rPr>
              <a:t>화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0070C0"/>
                </a:solidFill>
              </a:rPr>
              <a:t>2   </a:t>
            </a:r>
            <a:r>
              <a:rPr lang="ko-KR" altLang="en-US" sz="1100" dirty="0">
                <a:solidFill>
                  <a:srgbClr val="0070C0"/>
                </a:solidFill>
              </a:rPr>
              <a:t>수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0070C0"/>
                </a:solidFill>
              </a:rPr>
              <a:t>3   </a:t>
            </a:r>
            <a:r>
              <a:rPr lang="ko-KR" altLang="en-US" sz="1100" dirty="0">
                <a:solidFill>
                  <a:srgbClr val="0070C0"/>
                </a:solidFill>
              </a:rPr>
              <a:t>목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0070C0"/>
                </a:solidFill>
              </a:rPr>
              <a:t>4   </a:t>
            </a:r>
            <a:r>
              <a:rPr lang="ko-KR" altLang="en-US" sz="1100" dirty="0">
                <a:solidFill>
                  <a:srgbClr val="0070C0"/>
                </a:solidFill>
              </a:rPr>
              <a:t>금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 err="1">
                <a:solidFill>
                  <a:srgbClr val="258BCD"/>
                </a:solidFill>
              </a:rPr>
              <a:t>dtype</a:t>
            </a:r>
            <a:r>
              <a:rPr lang="en-US" altLang="ko-KR" sz="1100" dirty="0">
                <a:solidFill>
                  <a:srgbClr val="258BCD"/>
                </a:solidFill>
              </a:rPr>
              <a:t>: object</a:t>
            </a:r>
            <a:endParaRPr lang="pt-BR" altLang="ko-KR" sz="1200" b="1" dirty="0">
              <a:solidFill>
                <a:srgbClr val="258BCD"/>
              </a:solidFill>
            </a:endParaRP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pt-BR" altLang="ko-KR" sz="1200" b="1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80532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pandas</a:t>
            </a:r>
          </a:p>
        </p:txBody>
      </p:sp>
      <p:sp>
        <p:nvSpPr>
          <p:cNvPr id="44035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07. </a:t>
            </a:r>
            <a:r>
              <a:rPr lang="ko-KR" altLang="en-US" smtClean="0"/>
              <a:t>데이터 분석을 위한 주요 라이브러리</a:t>
            </a:r>
          </a:p>
        </p:txBody>
      </p:sp>
      <p:sp>
        <p:nvSpPr>
          <p:cNvPr id="44036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44037" name="내용 개체 틀 2"/>
          <p:cNvSpPr txBox="1">
            <a:spLocks/>
          </p:cNvSpPr>
          <p:nvPr/>
        </p:nvSpPr>
        <p:spPr bwMode="auto">
          <a:xfrm>
            <a:off x="6096000" y="1844675"/>
            <a:ext cx="4692650" cy="547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vl="1">
              <a:spcAft>
                <a:spcPts val="400"/>
              </a:spcAft>
              <a:buClr>
                <a:srgbClr val="595959"/>
              </a:buClr>
              <a:buFont typeface="Wingdings" panose="05000000000000000000" pitchFamily="2" charset="2"/>
              <a:buChar char="§"/>
            </a:pPr>
            <a:endParaRPr lang="en-US" altLang="ko-KR" sz="1800"/>
          </a:p>
          <a:p>
            <a:pPr lvl="2">
              <a:spcAft>
                <a:spcPts val="400"/>
              </a:spcAft>
              <a:buClr>
                <a:srgbClr val="595959"/>
              </a:buClr>
              <a:buFont typeface="Wingdings" panose="05000000000000000000" pitchFamily="2" charset="2"/>
              <a:buChar char="§"/>
            </a:pPr>
            <a:endParaRPr lang="en-US" altLang="ko-KR" sz="1400"/>
          </a:p>
          <a:p>
            <a:pPr lvl="1">
              <a:spcAft>
                <a:spcPts val="400"/>
              </a:spcAft>
              <a:buClr>
                <a:srgbClr val="595959"/>
              </a:buClr>
              <a:buFont typeface="Wingdings" panose="05000000000000000000" pitchFamily="2" charset="2"/>
              <a:buChar char="§"/>
            </a:pPr>
            <a:endParaRPr lang="en-US" altLang="ko-KR" sz="1800"/>
          </a:p>
          <a:p>
            <a:pPr lvl="1">
              <a:spcAft>
                <a:spcPts val="400"/>
              </a:spcAft>
              <a:buClr>
                <a:srgbClr val="595959"/>
              </a:buClr>
              <a:buFont typeface="Wingdings" panose="05000000000000000000" pitchFamily="2" charset="2"/>
              <a:buChar char="§"/>
            </a:pPr>
            <a:endParaRPr lang="en-US" altLang="ko-KR" sz="1800"/>
          </a:p>
        </p:txBody>
      </p:sp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1693864" y="1498600"/>
            <a:ext cx="4899025" cy="56705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vl="1">
              <a:spcAft>
                <a:spcPts val="40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800" dirty="0"/>
              <a:t>Series </a:t>
            </a:r>
            <a:r>
              <a:rPr lang="ko-KR" altLang="en-US" sz="1800" dirty="0" err="1"/>
              <a:t>자료형</a:t>
            </a:r>
            <a:endParaRPr lang="en-US" altLang="ko-KR" sz="18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/>
              <a:t>&gt;&gt;&gt; sr5 = </a:t>
            </a:r>
            <a:r>
              <a:rPr lang="en-US" altLang="ko-KR" sz="1100" b="1" dirty="0" err="1"/>
              <a:t>pd.Series</a:t>
            </a:r>
            <a:r>
              <a:rPr lang="en-US" altLang="ko-KR" sz="1100" dirty="0"/>
              <a:t>(data1, </a:t>
            </a:r>
            <a:r>
              <a:rPr lang="en-US" altLang="ko-KR" sz="1100" b="1" dirty="0"/>
              <a:t>index</a:t>
            </a:r>
            <a:r>
              <a:rPr lang="en-US" altLang="ko-KR" sz="1100" dirty="0"/>
              <a:t> = [1000, 1001, 1002, 1003, 1004])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/>
              <a:t>&gt;&gt;&gt; sr5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0070C0"/>
                </a:solidFill>
              </a:rPr>
              <a:t>1000   10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0070C0"/>
                </a:solidFill>
              </a:rPr>
              <a:t>1001   20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0070C0"/>
                </a:solidFill>
              </a:rPr>
              <a:t>1002   30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0070C0"/>
                </a:solidFill>
              </a:rPr>
              <a:t>1003   40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0070C0"/>
                </a:solidFill>
              </a:rPr>
              <a:t>1004   50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 err="1">
                <a:solidFill>
                  <a:srgbClr val="0070C0"/>
                </a:solidFill>
              </a:rPr>
              <a:t>dtype</a:t>
            </a:r>
            <a:r>
              <a:rPr lang="en-US" altLang="ko-KR" sz="1100" dirty="0">
                <a:solidFill>
                  <a:srgbClr val="0070C0"/>
                </a:solidFill>
              </a:rPr>
              <a:t>: int64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/>
              <a:t>&gt;&gt;&gt; sr6 = </a:t>
            </a:r>
            <a:r>
              <a:rPr lang="en-US" altLang="ko-KR" sz="1100" b="1" dirty="0" err="1"/>
              <a:t>pd.Series</a:t>
            </a:r>
            <a:r>
              <a:rPr lang="en-US" altLang="ko-KR" sz="1100" dirty="0"/>
              <a:t>(data1, </a:t>
            </a:r>
            <a:r>
              <a:rPr lang="en-US" altLang="ko-KR" sz="1100" b="1" dirty="0"/>
              <a:t>index</a:t>
            </a:r>
            <a:r>
              <a:rPr lang="en-US" altLang="ko-KR" sz="1100" dirty="0"/>
              <a:t> = data2)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/>
              <a:t>&gt;&gt;&gt; sr6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0070C0"/>
                </a:solidFill>
              </a:rPr>
              <a:t>1</a:t>
            </a:r>
            <a:r>
              <a:rPr lang="ko-KR" altLang="en-US" sz="1100" dirty="0">
                <a:solidFill>
                  <a:srgbClr val="0070C0"/>
                </a:solidFill>
              </a:rPr>
              <a:t>반   </a:t>
            </a:r>
            <a:r>
              <a:rPr lang="en-US" altLang="ko-KR" sz="1100" dirty="0">
                <a:solidFill>
                  <a:srgbClr val="0070C0"/>
                </a:solidFill>
              </a:rPr>
              <a:t>10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0070C0"/>
                </a:solidFill>
              </a:rPr>
              <a:t>2</a:t>
            </a:r>
            <a:r>
              <a:rPr lang="ko-KR" altLang="en-US" sz="1100" dirty="0">
                <a:solidFill>
                  <a:srgbClr val="0070C0"/>
                </a:solidFill>
              </a:rPr>
              <a:t>반   </a:t>
            </a:r>
            <a:r>
              <a:rPr lang="en-US" altLang="ko-KR" sz="1100" dirty="0">
                <a:solidFill>
                  <a:srgbClr val="0070C0"/>
                </a:solidFill>
              </a:rPr>
              <a:t>20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0070C0"/>
                </a:solidFill>
              </a:rPr>
              <a:t>3</a:t>
            </a:r>
            <a:r>
              <a:rPr lang="ko-KR" altLang="en-US" sz="1100" dirty="0">
                <a:solidFill>
                  <a:srgbClr val="0070C0"/>
                </a:solidFill>
              </a:rPr>
              <a:t>반   </a:t>
            </a:r>
            <a:r>
              <a:rPr lang="en-US" altLang="ko-KR" sz="1100" dirty="0">
                <a:solidFill>
                  <a:srgbClr val="0070C0"/>
                </a:solidFill>
              </a:rPr>
              <a:t>30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0070C0"/>
                </a:solidFill>
              </a:rPr>
              <a:t>4</a:t>
            </a:r>
            <a:r>
              <a:rPr lang="ko-KR" altLang="en-US" sz="1100" dirty="0">
                <a:solidFill>
                  <a:srgbClr val="0070C0"/>
                </a:solidFill>
              </a:rPr>
              <a:t>반   </a:t>
            </a:r>
            <a:r>
              <a:rPr lang="en-US" altLang="ko-KR" sz="1100" dirty="0">
                <a:solidFill>
                  <a:srgbClr val="0070C0"/>
                </a:solidFill>
              </a:rPr>
              <a:t>40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0070C0"/>
                </a:solidFill>
              </a:rPr>
              <a:t>5</a:t>
            </a:r>
            <a:r>
              <a:rPr lang="ko-KR" altLang="en-US" sz="1100" dirty="0">
                <a:solidFill>
                  <a:srgbClr val="0070C0"/>
                </a:solidFill>
              </a:rPr>
              <a:t>반   </a:t>
            </a:r>
            <a:r>
              <a:rPr lang="en-US" altLang="ko-KR" sz="1100" dirty="0">
                <a:solidFill>
                  <a:srgbClr val="0070C0"/>
                </a:solidFill>
              </a:rPr>
              <a:t>50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 err="1">
                <a:solidFill>
                  <a:srgbClr val="0070C0"/>
                </a:solidFill>
              </a:rPr>
              <a:t>dtype</a:t>
            </a:r>
            <a:r>
              <a:rPr lang="en-US" altLang="ko-KR" sz="1100" dirty="0">
                <a:solidFill>
                  <a:srgbClr val="0070C0"/>
                </a:solidFill>
              </a:rPr>
              <a:t>: int64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/>
              <a:t>&gt;&gt;&gt; sr7 = </a:t>
            </a:r>
            <a:r>
              <a:rPr lang="en-US" altLang="ko-KR" sz="1100" b="1" dirty="0" err="1"/>
              <a:t>pd.Series</a:t>
            </a:r>
            <a:r>
              <a:rPr lang="en-US" altLang="ko-KR" sz="1100" dirty="0"/>
              <a:t>(data2, index = data1)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/>
              <a:t>&gt;&gt;&gt; sr7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0070C0"/>
                </a:solidFill>
              </a:rPr>
              <a:t>10   1</a:t>
            </a:r>
            <a:r>
              <a:rPr lang="ko-KR" altLang="en-US" sz="1100" dirty="0">
                <a:solidFill>
                  <a:srgbClr val="0070C0"/>
                </a:solidFill>
              </a:rPr>
              <a:t>반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0070C0"/>
                </a:solidFill>
              </a:rPr>
              <a:t>20   2</a:t>
            </a:r>
            <a:r>
              <a:rPr lang="ko-KR" altLang="en-US" sz="1100" dirty="0">
                <a:solidFill>
                  <a:srgbClr val="0070C0"/>
                </a:solidFill>
              </a:rPr>
              <a:t>반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0070C0"/>
                </a:solidFill>
              </a:rPr>
              <a:t>30   3</a:t>
            </a:r>
            <a:r>
              <a:rPr lang="ko-KR" altLang="en-US" sz="1100" dirty="0">
                <a:solidFill>
                  <a:srgbClr val="0070C0"/>
                </a:solidFill>
              </a:rPr>
              <a:t>반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0070C0"/>
                </a:solidFill>
              </a:rPr>
              <a:t>40   4</a:t>
            </a:r>
            <a:r>
              <a:rPr lang="ko-KR" altLang="en-US" sz="1100" dirty="0">
                <a:solidFill>
                  <a:srgbClr val="0070C0"/>
                </a:solidFill>
              </a:rPr>
              <a:t>반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0070C0"/>
                </a:solidFill>
              </a:rPr>
              <a:t>50   5</a:t>
            </a:r>
            <a:r>
              <a:rPr lang="ko-KR" altLang="en-US" sz="1100" dirty="0">
                <a:solidFill>
                  <a:srgbClr val="0070C0"/>
                </a:solidFill>
              </a:rPr>
              <a:t>반</a:t>
            </a:r>
            <a:endParaRPr lang="en-US" altLang="ko-KR" sz="1100" dirty="0">
              <a:solidFill>
                <a:srgbClr val="0070C0"/>
              </a:solidFill>
            </a:endParaRP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 err="1">
                <a:solidFill>
                  <a:srgbClr val="0070C0"/>
                </a:solidFill>
              </a:rPr>
              <a:t>dtype</a:t>
            </a:r>
            <a:r>
              <a:rPr lang="en-US" altLang="ko-KR" sz="1100" dirty="0">
                <a:solidFill>
                  <a:srgbClr val="0070C0"/>
                </a:solidFill>
              </a:rPr>
              <a:t>: object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en-US" altLang="ko-KR" sz="1100" dirty="0">
              <a:solidFill>
                <a:srgbClr val="0070C0"/>
              </a:solidFill>
            </a:endParaRP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ko-KR" altLang="en-US" sz="1100" dirty="0">
              <a:solidFill>
                <a:srgbClr val="0070C0"/>
              </a:solidFill>
            </a:endParaRP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en-US" altLang="ko-KR" sz="1800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 bwMode="auto">
          <a:xfrm>
            <a:off x="6383339" y="1498600"/>
            <a:ext cx="4033837" cy="52133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vl="1">
              <a:spcAft>
                <a:spcPts val="40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/>
            </a:pPr>
            <a:endParaRPr lang="en-US" altLang="ko-KR" sz="11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/>
              <a:t>&gt;&gt;&gt; sr8 = </a:t>
            </a:r>
            <a:r>
              <a:rPr lang="en-US" altLang="ko-KR" sz="1100" b="1" dirty="0" err="1"/>
              <a:t>pd.Series</a:t>
            </a:r>
            <a:r>
              <a:rPr lang="en-US" altLang="ko-KR" sz="1100" dirty="0"/>
              <a:t>(data2, index = sr4)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/>
              <a:t>&gt;&gt;&gt; sr8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ko-KR" altLang="en-US" sz="1100" dirty="0">
                <a:solidFill>
                  <a:srgbClr val="0070C0"/>
                </a:solidFill>
              </a:rPr>
              <a:t>월   </a:t>
            </a:r>
            <a:r>
              <a:rPr lang="en-US" altLang="ko-KR" sz="1100" dirty="0">
                <a:solidFill>
                  <a:srgbClr val="0070C0"/>
                </a:solidFill>
              </a:rPr>
              <a:t>1</a:t>
            </a:r>
            <a:r>
              <a:rPr lang="ko-KR" altLang="en-US" sz="1100" dirty="0">
                <a:solidFill>
                  <a:srgbClr val="0070C0"/>
                </a:solidFill>
              </a:rPr>
              <a:t>반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ko-KR" altLang="en-US" sz="1100" dirty="0">
                <a:solidFill>
                  <a:srgbClr val="0070C0"/>
                </a:solidFill>
              </a:rPr>
              <a:t>화   </a:t>
            </a:r>
            <a:r>
              <a:rPr lang="en-US" altLang="ko-KR" sz="1100" dirty="0">
                <a:solidFill>
                  <a:srgbClr val="0070C0"/>
                </a:solidFill>
              </a:rPr>
              <a:t>2</a:t>
            </a:r>
            <a:r>
              <a:rPr lang="ko-KR" altLang="en-US" sz="1100" dirty="0">
                <a:solidFill>
                  <a:srgbClr val="0070C0"/>
                </a:solidFill>
              </a:rPr>
              <a:t>반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ko-KR" altLang="en-US" sz="1100" dirty="0">
                <a:solidFill>
                  <a:srgbClr val="0070C0"/>
                </a:solidFill>
              </a:rPr>
              <a:t>수   </a:t>
            </a:r>
            <a:r>
              <a:rPr lang="en-US" altLang="ko-KR" sz="1100" dirty="0">
                <a:solidFill>
                  <a:srgbClr val="0070C0"/>
                </a:solidFill>
              </a:rPr>
              <a:t>3</a:t>
            </a:r>
            <a:r>
              <a:rPr lang="ko-KR" altLang="en-US" sz="1100" dirty="0">
                <a:solidFill>
                  <a:srgbClr val="0070C0"/>
                </a:solidFill>
              </a:rPr>
              <a:t>반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ko-KR" altLang="en-US" sz="1100" dirty="0">
                <a:solidFill>
                  <a:srgbClr val="0070C0"/>
                </a:solidFill>
              </a:rPr>
              <a:t>목   </a:t>
            </a:r>
            <a:r>
              <a:rPr lang="en-US" altLang="ko-KR" sz="1100" dirty="0">
                <a:solidFill>
                  <a:srgbClr val="0070C0"/>
                </a:solidFill>
              </a:rPr>
              <a:t>4</a:t>
            </a:r>
            <a:r>
              <a:rPr lang="ko-KR" altLang="en-US" sz="1100" dirty="0">
                <a:solidFill>
                  <a:srgbClr val="0070C0"/>
                </a:solidFill>
              </a:rPr>
              <a:t>반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ko-KR" altLang="en-US" sz="1100" dirty="0">
                <a:solidFill>
                  <a:srgbClr val="0070C0"/>
                </a:solidFill>
              </a:rPr>
              <a:t>금   </a:t>
            </a:r>
            <a:r>
              <a:rPr lang="en-US" altLang="ko-KR" sz="1100" dirty="0">
                <a:solidFill>
                  <a:srgbClr val="0070C0"/>
                </a:solidFill>
              </a:rPr>
              <a:t>5</a:t>
            </a:r>
            <a:r>
              <a:rPr lang="ko-KR" altLang="en-US" sz="1100" dirty="0">
                <a:solidFill>
                  <a:srgbClr val="0070C0"/>
                </a:solidFill>
              </a:rPr>
              <a:t>반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 err="1">
                <a:solidFill>
                  <a:srgbClr val="0070C0"/>
                </a:solidFill>
              </a:rPr>
              <a:t>dtype</a:t>
            </a:r>
            <a:r>
              <a:rPr lang="en-US" altLang="ko-KR" sz="1100" dirty="0">
                <a:solidFill>
                  <a:srgbClr val="0070C0"/>
                </a:solidFill>
              </a:rPr>
              <a:t>: object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pt-BR" altLang="ko-KR" sz="1100" dirty="0"/>
              <a:t>&gt;&gt;&gt; sr8[2]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pt-BR" altLang="ko-KR" sz="1100" dirty="0">
                <a:solidFill>
                  <a:srgbClr val="0070C0"/>
                </a:solidFill>
              </a:rPr>
              <a:t>'3</a:t>
            </a:r>
            <a:r>
              <a:rPr lang="ko-KR" altLang="en-US" sz="1100" dirty="0">
                <a:solidFill>
                  <a:srgbClr val="0070C0"/>
                </a:solidFill>
              </a:rPr>
              <a:t>반</a:t>
            </a:r>
            <a:r>
              <a:rPr lang="en-US" altLang="ko-KR" sz="1100" dirty="0"/>
              <a:t>'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/>
              <a:t>&gt;&gt;&gt; </a:t>
            </a:r>
            <a:r>
              <a:rPr lang="pt-BR" altLang="ko-KR" sz="1100" dirty="0"/>
              <a:t>sr8['</a:t>
            </a:r>
            <a:r>
              <a:rPr lang="ko-KR" altLang="en-US" sz="1100" dirty="0"/>
              <a:t>수</a:t>
            </a:r>
            <a:r>
              <a:rPr lang="en-US" altLang="ko-KR" sz="1100" dirty="0"/>
              <a:t>']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0070C0"/>
                </a:solidFill>
              </a:rPr>
              <a:t>'3</a:t>
            </a:r>
            <a:r>
              <a:rPr lang="ko-KR" altLang="en-US" sz="1100" dirty="0">
                <a:solidFill>
                  <a:srgbClr val="0070C0"/>
                </a:solidFill>
              </a:rPr>
              <a:t>반</a:t>
            </a:r>
            <a:r>
              <a:rPr lang="en-US" altLang="ko-KR" sz="1100" dirty="0">
                <a:solidFill>
                  <a:srgbClr val="0070C0"/>
                </a:solidFill>
              </a:rPr>
              <a:t>'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/>
              <a:t>&gt;&gt;&gt; </a:t>
            </a:r>
            <a:r>
              <a:rPr lang="pt-BR" altLang="ko-KR" sz="1100" dirty="0"/>
              <a:t>sr8[-1]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pt-BR" altLang="ko-KR" sz="1100" dirty="0">
                <a:solidFill>
                  <a:srgbClr val="0070C0"/>
                </a:solidFill>
              </a:rPr>
              <a:t>'5</a:t>
            </a:r>
            <a:r>
              <a:rPr lang="ko-KR" altLang="en-US" sz="1100" dirty="0">
                <a:solidFill>
                  <a:srgbClr val="0070C0"/>
                </a:solidFill>
              </a:rPr>
              <a:t>반</a:t>
            </a:r>
            <a:r>
              <a:rPr lang="en-US" altLang="ko-KR" sz="1100" dirty="0">
                <a:solidFill>
                  <a:srgbClr val="0070C0"/>
                </a:solidFill>
              </a:rPr>
              <a:t>'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/>
              <a:t>&gt;&gt;&gt; </a:t>
            </a:r>
            <a:r>
              <a:rPr lang="pt-BR" altLang="ko-KR" sz="1100" dirty="0"/>
              <a:t>sr8[0:4]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ko-KR" altLang="en-US" sz="1100" dirty="0">
                <a:solidFill>
                  <a:srgbClr val="0070C0"/>
                </a:solidFill>
              </a:rPr>
              <a:t>월   </a:t>
            </a:r>
            <a:r>
              <a:rPr lang="en-US" altLang="ko-KR" sz="1100" dirty="0">
                <a:solidFill>
                  <a:srgbClr val="0070C0"/>
                </a:solidFill>
              </a:rPr>
              <a:t>1</a:t>
            </a:r>
            <a:r>
              <a:rPr lang="ko-KR" altLang="en-US" sz="1100" dirty="0">
                <a:solidFill>
                  <a:srgbClr val="0070C0"/>
                </a:solidFill>
              </a:rPr>
              <a:t>반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ko-KR" altLang="en-US" sz="1100" dirty="0">
                <a:solidFill>
                  <a:srgbClr val="0070C0"/>
                </a:solidFill>
              </a:rPr>
              <a:t>화   </a:t>
            </a:r>
            <a:r>
              <a:rPr lang="en-US" altLang="ko-KR" sz="1100" dirty="0">
                <a:solidFill>
                  <a:srgbClr val="0070C0"/>
                </a:solidFill>
              </a:rPr>
              <a:t>2</a:t>
            </a:r>
            <a:r>
              <a:rPr lang="ko-KR" altLang="en-US" sz="1100" dirty="0">
                <a:solidFill>
                  <a:srgbClr val="0070C0"/>
                </a:solidFill>
              </a:rPr>
              <a:t>반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ko-KR" altLang="en-US" sz="1100" dirty="0">
                <a:solidFill>
                  <a:srgbClr val="0070C0"/>
                </a:solidFill>
              </a:rPr>
              <a:t>수   </a:t>
            </a:r>
            <a:r>
              <a:rPr lang="en-US" altLang="ko-KR" sz="1100" dirty="0">
                <a:solidFill>
                  <a:srgbClr val="0070C0"/>
                </a:solidFill>
              </a:rPr>
              <a:t>3</a:t>
            </a:r>
            <a:r>
              <a:rPr lang="ko-KR" altLang="en-US" sz="1100" dirty="0">
                <a:solidFill>
                  <a:srgbClr val="0070C0"/>
                </a:solidFill>
              </a:rPr>
              <a:t>반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ko-KR" altLang="en-US" sz="1100" dirty="0">
                <a:solidFill>
                  <a:srgbClr val="0070C0"/>
                </a:solidFill>
              </a:rPr>
              <a:t>목   </a:t>
            </a:r>
            <a:r>
              <a:rPr lang="en-US" altLang="ko-KR" sz="1100" dirty="0">
                <a:solidFill>
                  <a:srgbClr val="0070C0"/>
                </a:solidFill>
              </a:rPr>
              <a:t>4</a:t>
            </a:r>
            <a:r>
              <a:rPr lang="ko-KR" altLang="en-US" sz="1100" dirty="0">
                <a:solidFill>
                  <a:srgbClr val="0070C0"/>
                </a:solidFill>
              </a:rPr>
              <a:t>반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pt-BR" altLang="ko-KR" sz="1100" dirty="0"/>
              <a:t>dtype: object&gt;&gt;&gt; sr8.index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pt-BR" altLang="ko-KR" sz="1100" dirty="0">
                <a:solidFill>
                  <a:srgbClr val="0070C0"/>
                </a:solidFill>
              </a:rPr>
              <a:t>Index(['</a:t>
            </a:r>
            <a:r>
              <a:rPr lang="ko-KR" altLang="en-US" sz="1100" dirty="0">
                <a:solidFill>
                  <a:srgbClr val="0070C0"/>
                </a:solidFill>
              </a:rPr>
              <a:t>월</a:t>
            </a:r>
            <a:r>
              <a:rPr lang="en-US" altLang="ko-KR" sz="1100" dirty="0">
                <a:solidFill>
                  <a:srgbClr val="0070C0"/>
                </a:solidFill>
              </a:rPr>
              <a:t>', '</a:t>
            </a:r>
            <a:r>
              <a:rPr lang="ko-KR" altLang="en-US" sz="1100" dirty="0">
                <a:solidFill>
                  <a:srgbClr val="0070C0"/>
                </a:solidFill>
              </a:rPr>
              <a:t>화</a:t>
            </a:r>
            <a:r>
              <a:rPr lang="en-US" altLang="ko-KR" sz="1100" dirty="0">
                <a:solidFill>
                  <a:srgbClr val="0070C0"/>
                </a:solidFill>
              </a:rPr>
              <a:t>', '</a:t>
            </a:r>
            <a:r>
              <a:rPr lang="ko-KR" altLang="en-US" sz="1100" dirty="0">
                <a:solidFill>
                  <a:srgbClr val="0070C0"/>
                </a:solidFill>
              </a:rPr>
              <a:t>수</a:t>
            </a:r>
            <a:r>
              <a:rPr lang="en-US" altLang="ko-KR" sz="1100" dirty="0">
                <a:solidFill>
                  <a:srgbClr val="0070C0"/>
                </a:solidFill>
              </a:rPr>
              <a:t>', '</a:t>
            </a:r>
            <a:r>
              <a:rPr lang="ko-KR" altLang="en-US" sz="1100" dirty="0">
                <a:solidFill>
                  <a:srgbClr val="0070C0"/>
                </a:solidFill>
              </a:rPr>
              <a:t>목</a:t>
            </a:r>
            <a:r>
              <a:rPr lang="en-US" altLang="ko-KR" sz="1100" dirty="0">
                <a:solidFill>
                  <a:srgbClr val="0070C0"/>
                </a:solidFill>
              </a:rPr>
              <a:t>', '</a:t>
            </a:r>
            <a:r>
              <a:rPr lang="ko-KR" altLang="en-US" sz="1100" dirty="0">
                <a:solidFill>
                  <a:srgbClr val="0070C0"/>
                </a:solidFill>
              </a:rPr>
              <a:t>금</a:t>
            </a:r>
            <a:r>
              <a:rPr lang="en-US" altLang="ko-KR" sz="1100" dirty="0">
                <a:solidFill>
                  <a:srgbClr val="0070C0"/>
                </a:solidFill>
              </a:rPr>
              <a:t>'], </a:t>
            </a:r>
            <a:r>
              <a:rPr lang="pt-BR" altLang="ko-KR" sz="1100" dirty="0">
                <a:solidFill>
                  <a:srgbClr val="0070C0"/>
                </a:solidFill>
              </a:rPr>
              <a:t>dtype = 'object')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/>
              <a:t>&gt;&gt;&gt; </a:t>
            </a:r>
            <a:r>
              <a:rPr lang="pt-BR" altLang="ko-KR" sz="1100" dirty="0"/>
              <a:t>sr8.values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pt-BR" altLang="ko-KR" sz="1100" dirty="0">
                <a:solidFill>
                  <a:srgbClr val="0070C0"/>
                </a:solidFill>
              </a:rPr>
              <a:t>array(['1</a:t>
            </a:r>
            <a:r>
              <a:rPr lang="ko-KR" altLang="en-US" sz="1100" dirty="0">
                <a:solidFill>
                  <a:srgbClr val="0070C0"/>
                </a:solidFill>
              </a:rPr>
              <a:t>반</a:t>
            </a:r>
            <a:r>
              <a:rPr lang="en-US" altLang="ko-KR" sz="1100" dirty="0">
                <a:solidFill>
                  <a:srgbClr val="0070C0"/>
                </a:solidFill>
              </a:rPr>
              <a:t>', '2</a:t>
            </a:r>
            <a:r>
              <a:rPr lang="ko-KR" altLang="en-US" sz="1100" dirty="0">
                <a:solidFill>
                  <a:srgbClr val="0070C0"/>
                </a:solidFill>
              </a:rPr>
              <a:t>반</a:t>
            </a:r>
            <a:r>
              <a:rPr lang="en-US" altLang="ko-KR" sz="1100" dirty="0">
                <a:solidFill>
                  <a:srgbClr val="0070C0"/>
                </a:solidFill>
              </a:rPr>
              <a:t>', '3</a:t>
            </a:r>
            <a:r>
              <a:rPr lang="ko-KR" altLang="en-US" sz="1100" dirty="0">
                <a:solidFill>
                  <a:srgbClr val="0070C0"/>
                </a:solidFill>
              </a:rPr>
              <a:t>반</a:t>
            </a:r>
            <a:r>
              <a:rPr lang="en-US" altLang="ko-KR" sz="1100" dirty="0">
                <a:solidFill>
                  <a:srgbClr val="0070C0"/>
                </a:solidFill>
              </a:rPr>
              <a:t>', '4</a:t>
            </a:r>
            <a:r>
              <a:rPr lang="ko-KR" altLang="en-US" sz="1100" dirty="0">
                <a:solidFill>
                  <a:srgbClr val="0070C0"/>
                </a:solidFill>
              </a:rPr>
              <a:t>반</a:t>
            </a:r>
            <a:r>
              <a:rPr lang="en-US" altLang="ko-KR" sz="1100" dirty="0">
                <a:solidFill>
                  <a:srgbClr val="0070C0"/>
                </a:solidFill>
              </a:rPr>
              <a:t>', '5</a:t>
            </a:r>
            <a:r>
              <a:rPr lang="ko-KR" altLang="en-US" sz="1100" dirty="0">
                <a:solidFill>
                  <a:srgbClr val="0070C0"/>
                </a:solidFill>
              </a:rPr>
              <a:t>반</a:t>
            </a:r>
            <a:r>
              <a:rPr lang="en-US" altLang="ko-KR" sz="1100" dirty="0">
                <a:solidFill>
                  <a:srgbClr val="0070C0"/>
                </a:solidFill>
              </a:rPr>
              <a:t>'], </a:t>
            </a:r>
            <a:r>
              <a:rPr lang="pt-BR" altLang="ko-KR" sz="1100" dirty="0">
                <a:solidFill>
                  <a:srgbClr val="0070C0"/>
                </a:solidFill>
              </a:rPr>
              <a:t>dtype = object)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pt-BR" altLang="ko-KR" sz="1200" b="1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pt-BR" altLang="ko-KR" sz="1200" b="1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53805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pandas</a:t>
            </a:r>
          </a:p>
        </p:txBody>
      </p:sp>
      <p:sp>
        <p:nvSpPr>
          <p:cNvPr id="45059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07. </a:t>
            </a:r>
            <a:r>
              <a:rPr lang="ko-KR" altLang="en-US" smtClean="0"/>
              <a:t>데이터 분석을 위한 주요 라이브러리</a:t>
            </a:r>
          </a:p>
        </p:txBody>
      </p:sp>
      <p:sp>
        <p:nvSpPr>
          <p:cNvPr id="45060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45061" name="내용 개체 틀 2"/>
          <p:cNvSpPr txBox="1">
            <a:spLocks/>
          </p:cNvSpPr>
          <p:nvPr/>
        </p:nvSpPr>
        <p:spPr bwMode="auto">
          <a:xfrm>
            <a:off x="6096000" y="1844675"/>
            <a:ext cx="4692650" cy="547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vl="1">
              <a:spcAft>
                <a:spcPts val="400"/>
              </a:spcAft>
              <a:buClr>
                <a:srgbClr val="595959"/>
              </a:buClr>
              <a:buFont typeface="Wingdings" panose="05000000000000000000" pitchFamily="2" charset="2"/>
              <a:buChar char="§"/>
            </a:pPr>
            <a:endParaRPr lang="en-US" altLang="ko-KR" sz="1800"/>
          </a:p>
          <a:p>
            <a:pPr lvl="2">
              <a:spcAft>
                <a:spcPts val="400"/>
              </a:spcAft>
              <a:buClr>
                <a:srgbClr val="595959"/>
              </a:buClr>
              <a:buFont typeface="Wingdings" panose="05000000000000000000" pitchFamily="2" charset="2"/>
              <a:buChar char="§"/>
            </a:pPr>
            <a:endParaRPr lang="en-US" altLang="ko-KR" sz="1400"/>
          </a:p>
          <a:p>
            <a:pPr lvl="1">
              <a:spcAft>
                <a:spcPts val="400"/>
              </a:spcAft>
              <a:buClr>
                <a:srgbClr val="595959"/>
              </a:buClr>
              <a:buFont typeface="Wingdings" panose="05000000000000000000" pitchFamily="2" charset="2"/>
              <a:buChar char="§"/>
            </a:pPr>
            <a:endParaRPr lang="en-US" altLang="ko-KR" sz="1800"/>
          </a:p>
          <a:p>
            <a:pPr lvl="1">
              <a:spcAft>
                <a:spcPts val="400"/>
              </a:spcAft>
              <a:buClr>
                <a:srgbClr val="595959"/>
              </a:buClr>
              <a:buFont typeface="Wingdings" panose="05000000000000000000" pitchFamily="2" charset="2"/>
              <a:buChar char="§"/>
            </a:pPr>
            <a:endParaRPr lang="en-US" altLang="ko-KR" sz="1800"/>
          </a:p>
        </p:txBody>
      </p:sp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1693864" y="1498600"/>
            <a:ext cx="4899025" cy="56705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vl="1">
              <a:spcAft>
                <a:spcPts val="40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800" dirty="0"/>
              <a:t>Series </a:t>
            </a:r>
            <a:r>
              <a:rPr lang="ko-KR" altLang="en-US" sz="1800" dirty="0" err="1"/>
              <a:t>자료형</a:t>
            </a:r>
            <a:endParaRPr lang="en-US" altLang="ko-KR" sz="18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/>
              <a:t>&gt;&gt;&gt; sr1 + sr3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0070C0"/>
                </a:solidFill>
              </a:rPr>
              <a:t>0   111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0070C0"/>
                </a:solidFill>
              </a:rPr>
              <a:t>1   122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0070C0"/>
                </a:solidFill>
              </a:rPr>
              <a:t>2   133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0070C0"/>
                </a:solidFill>
              </a:rPr>
              <a:t>3   144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0070C0"/>
                </a:solidFill>
              </a:rPr>
              <a:t>4   155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 err="1">
                <a:solidFill>
                  <a:srgbClr val="0070C0"/>
                </a:solidFill>
              </a:rPr>
              <a:t>dtype</a:t>
            </a:r>
            <a:r>
              <a:rPr lang="en-US" altLang="ko-KR" sz="1100" dirty="0">
                <a:solidFill>
                  <a:srgbClr val="0070C0"/>
                </a:solidFill>
              </a:rPr>
              <a:t>: int64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/>
              <a:t>&gt;&gt;&gt; sr4 + sr2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0070C0"/>
                </a:solidFill>
              </a:rPr>
              <a:t>0   </a:t>
            </a:r>
            <a:r>
              <a:rPr lang="ko-KR" altLang="en-US" sz="1100" dirty="0">
                <a:solidFill>
                  <a:srgbClr val="0070C0"/>
                </a:solidFill>
              </a:rPr>
              <a:t>월</a:t>
            </a:r>
            <a:r>
              <a:rPr lang="en-US" altLang="ko-KR" sz="1100" dirty="0">
                <a:solidFill>
                  <a:srgbClr val="0070C0"/>
                </a:solidFill>
              </a:rPr>
              <a:t>1</a:t>
            </a:r>
            <a:r>
              <a:rPr lang="ko-KR" altLang="en-US" sz="1100" dirty="0">
                <a:solidFill>
                  <a:srgbClr val="0070C0"/>
                </a:solidFill>
              </a:rPr>
              <a:t>반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0070C0"/>
                </a:solidFill>
              </a:rPr>
              <a:t>1   </a:t>
            </a:r>
            <a:r>
              <a:rPr lang="ko-KR" altLang="en-US" sz="1100" dirty="0">
                <a:solidFill>
                  <a:srgbClr val="0070C0"/>
                </a:solidFill>
              </a:rPr>
              <a:t>화</a:t>
            </a:r>
            <a:r>
              <a:rPr lang="en-US" altLang="ko-KR" sz="1100" dirty="0">
                <a:solidFill>
                  <a:srgbClr val="0070C0"/>
                </a:solidFill>
              </a:rPr>
              <a:t>2</a:t>
            </a:r>
            <a:r>
              <a:rPr lang="ko-KR" altLang="en-US" sz="1100" dirty="0">
                <a:solidFill>
                  <a:srgbClr val="0070C0"/>
                </a:solidFill>
              </a:rPr>
              <a:t>반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0070C0"/>
                </a:solidFill>
              </a:rPr>
              <a:t>2   </a:t>
            </a:r>
            <a:r>
              <a:rPr lang="ko-KR" altLang="en-US" sz="1100" dirty="0">
                <a:solidFill>
                  <a:srgbClr val="0070C0"/>
                </a:solidFill>
              </a:rPr>
              <a:t>수</a:t>
            </a:r>
            <a:r>
              <a:rPr lang="en-US" altLang="ko-KR" sz="1100" dirty="0">
                <a:solidFill>
                  <a:srgbClr val="0070C0"/>
                </a:solidFill>
              </a:rPr>
              <a:t>3</a:t>
            </a:r>
            <a:r>
              <a:rPr lang="ko-KR" altLang="en-US" sz="1100" dirty="0">
                <a:solidFill>
                  <a:srgbClr val="0070C0"/>
                </a:solidFill>
              </a:rPr>
              <a:t>반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0070C0"/>
                </a:solidFill>
              </a:rPr>
              <a:t>3   </a:t>
            </a:r>
            <a:r>
              <a:rPr lang="ko-KR" altLang="en-US" sz="1100" dirty="0">
                <a:solidFill>
                  <a:srgbClr val="0070C0"/>
                </a:solidFill>
              </a:rPr>
              <a:t>목</a:t>
            </a:r>
            <a:r>
              <a:rPr lang="en-US" altLang="ko-KR" sz="1100" dirty="0">
                <a:solidFill>
                  <a:srgbClr val="0070C0"/>
                </a:solidFill>
              </a:rPr>
              <a:t>4</a:t>
            </a:r>
            <a:r>
              <a:rPr lang="ko-KR" altLang="en-US" sz="1100" dirty="0">
                <a:solidFill>
                  <a:srgbClr val="0070C0"/>
                </a:solidFill>
              </a:rPr>
              <a:t>반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0070C0"/>
                </a:solidFill>
              </a:rPr>
              <a:t>4   </a:t>
            </a:r>
            <a:r>
              <a:rPr lang="ko-KR" altLang="en-US" sz="1100" dirty="0">
                <a:solidFill>
                  <a:srgbClr val="0070C0"/>
                </a:solidFill>
              </a:rPr>
              <a:t>금</a:t>
            </a:r>
            <a:r>
              <a:rPr lang="en-US" altLang="ko-KR" sz="1100" dirty="0">
                <a:solidFill>
                  <a:srgbClr val="0070C0"/>
                </a:solidFill>
              </a:rPr>
              <a:t>5</a:t>
            </a:r>
            <a:r>
              <a:rPr lang="ko-KR" altLang="en-US" sz="1100" dirty="0">
                <a:solidFill>
                  <a:srgbClr val="0070C0"/>
                </a:solidFill>
              </a:rPr>
              <a:t>반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 err="1">
                <a:solidFill>
                  <a:srgbClr val="0070C0"/>
                </a:solidFill>
              </a:rPr>
              <a:t>dtype</a:t>
            </a:r>
            <a:r>
              <a:rPr lang="en-US" altLang="ko-KR" sz="1100" dirty="0">
                <a:solidFill>
                  <a:srgbClr val="0070C0"/>
                </a:solidFill>
              </a:rPr>
              <a:t>: object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en-US" altLang="ko-KR" sz="1100" dirty="0">
              <a:solidFill>
                <a:srgbClr val="0070C0"/>
              </a:solidFill>
            </a:endParaRP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ko-KR" altLang="en-US" sz="1100" dirty="0">
              <a:solidFill>
                <a:srgbClr val="0070C0"/>
              </a:solidFill>
            </a:endParaRP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5596047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pandas</a:t>
            </a:r>
          </a:p>
        </p:txBody>
      </p:sp>
      <p:sp>
        <p:nvSpPr>
          <p:cNvPr id="46083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07. </a:t>
            </a:r>
            <a:r>
              <a:rPr lang="ko-KR" altLang="en-US" smtClean="0"/>
              <a:t>데이터 분석을 위한 주요 라이브러리</a:t>
            </a:r>
          </a:p>
        </p:txBody>
      </p:sp>
      <p:sp>
        <p:nvSpPr>
          <p:cNvPr id="46084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46085" name="내용 개체 틀 2"/>
          <p:cNvSpPr txBox="1">
            <a:spLocks/>
          </p:cNvSpPr>
          <p:nvPr/>
        </p:nvSpPr>
        <p:spPr bwMode="auto">
          <a:xfrm>
            <a:off x="6096000" y="1844675"/>
            <a:ext cx="4692650" cy="547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vl="1">
              <a:spcAft>
                <a:spcPts val="400"/>
              </a:spcAft>
              <a:buClr>
                <a:srgbClr val="595959"/>
              </a:buClr>
              <a:buFont typeface="Wingdings" panose="05000000000000000000" pitchFamily="2" charset="2"/>
              <a:buChar char="§"/>
            </a:pPr>
            <a:endParaRPr lang="en-US" altLang="ko-KR" sz="1800"/>
          </a:p>
          <a:p>
            <a:pPr lvl="2">
              <a:spcAft>
                <a:spcPts val="400"/>
              </a:spcAft>
              <a:buClr>
                <a:srgbClr val="595959"/>
              </a:buClr>
              <a:buFont typeface="Wingdings" panose="05000000000000000000" pitchFamily="2" charset="2"/>
              <a:buChar char="§"/>
            </a:pPr>
            <a:endParaRPr lang="en-US" altLang="ko-KR" sz="1400"/>
          </a:p>
          <a:p>
            <a:pPr lvl="1">
              <a:spcAft>
                <a:spcPts val="400"/>
              </a:spcAft>
              <a:buClr>
                <a:srgbClr val="595959"/>
              </a:buClr>
              <a:buFont typeface="Wingdings" panose="05000000000000000000" pitchFamily="2" charset="2"/>
              <a:buChar char="§"/>
            </a:pPr>
            <a:endParaRPr lang="en-US" altLang="ko-KR" sz="1800"/>
          </a:p>
          <a:p>
            <a:pPr lvl="1">
              <a:spcAft>
                <a:spcPts val="400"/>
              </a:spcAft>
              <a:buClr>
                <a:srgbClr val="595959"/>
              </a:buClr>
              <a:buFont typeface="Wingdings" panose="05000000000000000000" pitchFamily="2" charset="2"/>
              <a:buChar char="§"/>
            </a:pPr>
            <a:endParaRPr lang="en-US" altLang="ko-KR" sz="1800"/>
          </a:p>
        </p:txBody>
      </p:sp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1917701" y="1503363"/>
            <a:ext cx="4899025" cy="52133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vl="1">
              <a:spcAft>
                <a:spcPts val="40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800" dirty="0" err="1"/>
              <a:t>DataFrame</a:t>
            </a:r>
            <a:r>
              <a:rPr lang="en-US" altLang="ko-KR" sz="1800" dirty="0"/>
              <a:t> </a:t>
            </a:r>
            <a:r>
              <a:rPr lang="ko-KR" altLang="en-US" sz="1800" dirty="0" err="1"/>
              <a:t>자료형</a:t>
            </a:r>
            <a:endParaRPr lang="en-US" altLang="ko-KR" sz="18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050" dirty="0"/>
              <a:t>&gt;&gt;&gt; </a:t>
            </a:r>
            <a:r>
              <a:rPr lang="en-US" altLang="ko-KR" sz="1050" dirty="0" err="1"/>
              <a:t>data_dic</a:t>
            </a:r>
            <a:r>
              <a:rPr lang="en-US" altLang="ko-KR" sz="1050" dirty="0"/>
              <a:t> = {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050" dirty="0"/>
              <a:t>	'year': [2018, 2019, 2020],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050" dirty="0"/>
              <a:t>	'sales': [350, 480, 1099]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050" dirty="0"/>
              <a:t>}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050" dirty="0"/>
              <a:t>&gt;&gt;&gt; </a:t>
            </a:r>
            <a:r>
              <a:rPr lang="en-US" altLang="ko-KR" sz="1050" dirty="0" err="1"/>
              <a:t>data_dic</a:t>
            </a:r>
            <a:endParaRPr lang="en-US" altLang="ko-KR" sz="105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050" dirty="0">
                <a:solidFill>
                  <a:srgbClr val="258BCD"/>
                </a:solidFill>
              </a:rPr>
              <a:t>{'year': [2018, 2019, 2020], 'sales': [350, 380, 1099]}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050" dirty="0"/>
              <a:t>&gt;&gt;&gt; df1 = </a:t>
            </a:r>
            <a:r>
              <a:rPr lang="en-US" altLang="ko-KR" sz="1050" b="1" dirty="0" err="1"/>
              <a:t>pd.DataFrame</a:t>
            </a:r>
            <a:r>
              <a:rPr lang="en-US" altLang="ko-KR" sz="1050" dirty="0"/>
              <a:t>(</a:t>
            </a:r>
            <a:r>
              <a:rPr lang="en-US" altLang="ko-KR" sz="1050" dirty="0" err="1"/>
              <a:t>data_dic</a:t>
            </a:r>
            <a:r>
              <a:rPr lang="en-US" altLang="ko-KR" sz="1050" dirty="0"/>
              <a:t>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050" dirty="0"/>
              <a:t>&gt;&gt;&gt; df1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050" dirty="0">
                <a:solidFill>
                  <a:srgbClr val="258BCD"/>
                </a:solidFill>
              </a:rPr>
              <a:t>     year     sales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050" dirty="0">
                <a:solidFill>
                  <a:srgbClr val="258BCD"/>
                </a:solidFill>
              </a:rPr>
              <a:t>0   2018     350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050" dirty="0">
                <a:solidFill>
                  <a:srgbClr val="258BCD"/>
                </a:solidFill>
              </a:rPr>
              <a:t>1   2019     380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050" dirty="0">
                <a:solidFill>
                  <a:srgbClr val="258BCD"/>
                </a:solidFill>
              </a:rPr>
              <a:t>2   2020    1099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050" dirty="0"/>
              <a:t>&gt;&gt;&gt; df2 = </a:t>
            </a:r>
            <a:r>
              <a:rPr lang="en-US" altLang="ko-KR" sz="1050" dirty="0" err="1"/>
              <a:t>pd.</a:t>
            </a:r>
            <a:r>
              <a:rPr lang="en-US" altLang="ko-KR" sz="1050" b="1" dirty="0" err="1"/>
              <a:t>DataFrame</a:t>
            </a:r>
            <a:r>
              <a:rPr lang="en-US" altLang="ko-KR" sz="1050" dirty="0"/>
              <a:t>([[89.2, 92.5, 90.8], [92.8, 89.9, 95.2]],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050" b="1" dirty="0"/>
              <a:t>index</a:t>
            </a:r>
            <a:r>
              <a:rPr lang="en-US" altLang="ko-KR" sz="1050" dirty="0"/>
              <a:t> = ['</a:t>
            </a:r>
            <a:r>
              <a:rPr lang="ko-KR" altLang="en-US" sz="1050" dirty="0"/>
              <a:t>중간고사</a:t>
            </a:r>
            <a:r>
              <a:rPr lang="en-US" altLang="ko-KR" sz="1050" dirty="0"/>
              <a:t>', '</a:t>
            </a:r>
            <a:r>
              <a:rPr lang="ko-KR" altLang="en-US" sz="1050" dirty="0"/>
              <a:t>기말고사</a:t>
            </a:r>
            <a:r>
              <a:rPr lang="en-US" altLang="ko-KR" sz="1050" dirty="0"/>
              <a:t>'], </a:t>
            </a:r>
            <a:r>
              <a:rPr lang="en-US" altLang="ko-KR" sz="1050" b="1" dirty="0"/>
              <a:t>columns</a:t>
            </a:r>
            <a:r>
              <a:rPr lang="en-US" altLang="ko-KR" sz="1050" dirty="0"/>
              <a:t> = data2[0:3])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050" dirty="0"/>
              <a:t>&gt;&gt;&gt; df2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050" dirty="0">
                <a:solidFill>
                  <a:srgbClr val="258BCD"/>
                </a:solidFill>
              </a:rPr>
              <a:t>             1</a:t>
            </a:r>
            <a:r>
              <a:rPr lang="ko-KR" altLang="en-US" sz="1050" dirty="0">
                <a:solidFill>
                  <a:srgbClr val="258BCD"/>
                </a:solidFill>
              </a:rPr>
              <a:t>반      </a:t>
            </a:r>
            <a:r>
              <a:rPr lang="en-US" altLang="ko-KR" sz="1050" dirty="0">
                <a:solidFill>
                  <a:srgbClr val="258BCD"/>
                </a:solidFill>
              </a:rPr>
              <a:t>2</a:t>
            </a:r>
            <a:r>
              <a:rPr lang="ko-KR" altLang="en-US" sz="1050" dirty="0">
                <a:solidFill>
                  <a:srgbClr val="258BCD"/>
                </a:solidFill>
              </a:rPr>
              <a:t>반     </a:t>
            </a:r>
            <a:r>
              <a:rPr lang="en-US" altLang="ko-KR" sz="1050" dirty="0">
                <a:solidFill>
                  <a:srgbClr val="258BCD"/>
                </a:solidFill>
              </a:rPr>
              <a:t>3</a:t>
            </a:r>
            <a:r>
              <a:rPr lang="ko-KR" altLang="en-US" sz="1050" dirty="0">
                <a:solidFill>
                  <a:srgbClr val="258BCD"/>
                </a:solidFill>
              </a:rPr>
              <a:t>반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ko-KR" altLang="en-US" sz="1050" dirty="0">
                <a:solidFill>
                  <a:srgbClr val="258BCD"/>
                </a:solidFill>
              </a:rPr>
              <a:t>중간고사 </a:t>
            </a:r>
            <a:r>
              <a:rPr lang="en-US" altLang="ko-KR" sz="1050" dirty="0">
                <a:solidFill>
                  <a:srgbClr val="258BCD"/>
                </a:solidFill>
              </a:rPr>
              <a:t>89.2     92.5    90.8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ko-KR" altLang="en-US" sz="1050" dirty="0">
                <a:solidFill>
                  <a:srgbClr val="258BCD"/>
                </a:solidFill>
              </a:rPr>
              <a:t>기말고사 </a:t>
            </a:r>
            <a:r>
              <a:rPr lang="en-US" altLang="ko-KR" sz="1050" dirty="0">
                <a:solidFill>
                  <a:srgbClr val="258BCD"/>
                </a:solidFill>
              </a:rPr>
              <a:t>92.8     89.9    95.2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pt-BR" altLang="ko-KR" sz="1050" dirty="0"/>
              <a:t>&gt;&gt;&gt; data_df = [['20201101', 'Hong', '90', '95'], ['20201102',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pt-BR" altLang="ko-KR" sz="1050" dirty="0"/>
              <a:t>'Kim', '93', '94'], ['20201103', 'Lee', '87', '97']]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pt-BR" altLang="ko-KR" sz="1050" dirty="0"/>
              <a:t>&gt;&gt;&gt; df3 = pd.</a:t>
            </a:r>
            <a:r>
              <a:rPr lang="pt-BR" altLang="ko-KR" sz="1050" b="1" dirty="0"/>
              <a:t>DataFrame</a:t>
            </a:r>
            <a:r>
              <a:rPr lang="pt-BR" altLang="ko-KR" sz="1050" dirty="0"/>
              <a:t>(data_df)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pt-BR" altLang="ko-KR" sz="1050" dirty="0"/>
              <a:t>&gt;&gt;&gt; df3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pt-BR" altLang="ko-KR" sz="1050" dirty="0">
                <a:solidFill>
                  <a:srgbClr val="258BCD"/>
                </a:solidFill>
              </a:rPr>
              <a:t>          0           1           2      3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pt-BR" altLang="ko-KR" sz="1050" dirty="0">
                <a:solidFill>
                  <a:srgbClr val="258BCD"/>
                </a:solidFill>
              </a:rPr>
              <a:t>0   20201101   Hong       90     95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pt-BR" altLang="ko-KR" sz="1050" dirty="0">
                <a:solidFill>
                  <a:srgbClr val="258BCD"/>
                </a:solidFill>
              </a:rPr>
              <a:t>1   20201102   Kim       </a:t>
            </a:r>
            <a:r>
              <a:rPr lang="pt-BR" altLang="ko-KR" sz="800" dirty="0">
                <a:solidFill>
                  <a:srgbClr val="258BCD"/>
                </a:solidFill>
              </a:rPr>
              <a:t>   </a:t>
            </a:r>
            <a:r>
              <a:rPr lang="pt-BR" altLang="ko-KR" sz="1050" dirty="0">
                <a:solidFill>
                  <a:srgbClr val="258BCD"/>
                </a:solidFill>
              </a:rPr>
              <a:t>93     94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pt-BR" altLang="ko-KR" sz="1050" dirty="0">
                <a:solidFill>
                  <a:srgbClr val="258BCD"/>
                </a:solidFill>
              </a:rPr>
              <a:t>2   20201103   Lee          87     97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en-US" altLang="ko-KR" sz="11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en-US" altLang="ko-KR" sz="1800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 bwMode="auto">
          <a:xfrm>
            <a:off x="6396038" y="1503363"/>
            <a:ext cx="4271962" cy="52133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vl="1">
              <a:spcAft>
                <a:spcPts val="40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/>
            </a:pPr>
            <a:endParaRPr lang="en-US" altLang="ko-KR" sz="18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/>
              <a:t>&gt;&gt;&gt; df3.</a:t>
            </a:r>
            <a:r>
              <a:rPr lang="en-US" altLang="ko-KR" sz="1100" b="1" dirty="0"/>
              <a:t>columns</a:t>
            </a:r>
            <a:r>
              <a:rPr lang="en-US" altLang="ko-KR" sz="1100" dirty="0"/>
              <a:t> = ['</a:t>
            </a:r>
            <a:r>
              <a:rPr lang="ko-KR" altLang="en-US" sz="1100" dirty="0"/>
              <a:t>학번</a:t>
            </a:r>
            <a:r>
              <a:rPr lang="en-US" altLang="ko-KR" sz="1100" dirty="0"/>
              <a:t>', '</a:t>
            </a:r>
            <a:r>
              <a:rPr lang="ko-KR" altLang="en-US" sz="1100" dirty="0"/>
              <a:t>이름</a:t>
            </a:r>
            <a:r>
              <a:rPr lang="en-US" altLang="ko-KR" sz="1100" dirty="0"/>
              <a:t>', '</a:t>
            </a:r>
            <a:r>
              <a:rPr lang="ko-KR" altLang="en-US" sz="1100" dirty="0"/>
              <a:t>중간고사</a:t>
            </a:r>
            <a:r>
              <a:rPr lang="en-US" altLang="ko-KR" sz="1100" dirty="0"/>
              <a:t>', '</a:t>
            </a:r>
            <a:r>
              <a:rPr lang="ko-KR" altLang="en-US" sz="1100" dirty="0"/>
              <a:t>기말고사</a:t>
            </a:r>
            <a:r>
              <a:rPr lang="en-US" altLang="ko-KR" sz="1100" dirty="0"/>
              <a:t>']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/>
              <a:t>&gt;&gt;&gt; df3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ko-KR" altLang="en-US" sz="1100" dirty="0">
                <a:solidFill>
                  <a:srgbClr val="258BCD"/>
                </a:solidFill>
              </a:rPr>
              <a:t>      학번</a:t>
            </a:r>
            <a:r>
              <a:rPr lang="en-US" altLang="ko-KR" sz="1100" dirty="0">
                <a:solidFill>
                  <a:srgbClr val="258BCD"/>
                </a:solidFill>
              </a:rPr>
              <a:t>	     </a:t>
            </a:r>
            <a:r>
              <a:rPr lang="ko-KR" altLang="en-US" sz="1100" dirty="0">
                <a:solidFill>
                  <a:srgbClr val="258BCD"/>
                </a:solidFill>
              </a:rPr>
              <a:t> 이름</a:t>
            </a:r>
            <a:r>
              <a:rPr lang="en-US" altLang="ko-KR" sz="1100" dirty="0">
                <a:solidFill>
                  <a:srgbClr val="258BCD"/>
                </a:solidFill>
              </a:rPr>
              <a:t>	</a:t>
            </a:r>
            <a:r>
              <a:rPr lang="ko-KR" altLang="en-US" sz="1100" dirty="0">
                <a:solidFill>
                  <a:srgbClr val="258BCD"/>
                </a:solidFill>
              </a:rPr>
              <a:t> 중간고사 </a:t>
            </a:r>
            <a:r>
              <a:rPr lang="en-US" altLang="ko-KR" sz="1100" dirty="0">
                <a:solidFill>
                  <a:srgbClr val="258BCD"/>
                </a:solidFill>
              </a:rPr>
              <a:t>	</a:t>
            </a:r>
            <a:r>
              <a:rPr lang="ko-KR" altLang="en-US" sz="1100" dirty="0">
                <a:solidFill>
                  <a:srgbClr val="258BCD"/>
                </a:solidFill>
              </a:rPr>
              <a:t>기말고사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258BCD"/>
                </a:solidFill>
              </a:rPr>
              <a:t>0 20201101    Hong           90               95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258BCD"/>
                </a:solidFill>
              </a:rPr>
              <a:t>1 20201102    Kim             </a:t>
            </a:r>
            <a:r>
              <a:rPr lang="en-US" altLang="ko-KR" sz="600" dirty="0">
                <a:solidFill>
                  <a:srgbClr val="258BCD"/>
                </a:solidFill>
              </a:rPr>
              <a:t> </a:t>
            </a:r>
            <a:r>
              <a:rPr lang="en-US" altLang="ko-KR" sz="1100" dirty="0">
                <a:solidFill>
                  <a:srgbClr val="258BCD"/>
                </a:solidFill>
              </a:rPr>
              <a:t>93               94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258BCD"/>
                </a:solidFill>
              </a:rPr>
              <a:t>2 20201103    Lee              87               97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/>
              <a:t>&gt;&gt;&gt; df3.head(2)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ko-KR" altLang="en-US" sz="1100" dirty="0">
                <a:solidFill>
                  <a:srgbClr val="258BCD"/>
                </a:solidFill>
              </a:rPr>
              <a:t>      학번</a:t>
            </a:r>
            <a:r>
              <a:rPr lang="en-US" altLang="ko-KR" sz="1100" dirty="0">
                <a:solidFill>
                  <a:srgbClr val="258BCD"/>
                </a:solidFill>
              </a:rPr>
              <a:t>	     </a:t>
            </a:r>
            <a:r>
              <a:rPr lang="ko-KR" altLang="en-US" sz="1100" dirty="0">
                <a:solidFill>
                  <a:srgbClr val="258BCD"/>
                </a:solidFill>
              </a:rPr>
              <a:t>이름</a:t>
            </a:r>
            <a:r>
              <a:rPr lang="en-US" altLang="ko-KR" sz="1100" dirty="0">
                <a:solidFill>
                  <a:srgbClr val="258BCD"/>
                </a:solidFill>
              </a:rPr>
              <a:t>	</a:t>
            </a:r>
            <a:r>
              <a:rPr lang="ko-KR" altLang="en-US" sz="1100" dirty="0">
                <a:solidFill>
                  <a:srgbClr val="258BCD"/>
                </a:solidFill>
              </a:rPr>
              <a:t> 중간고사 </a:t>
            </a:r>
            <a:r>
              <a:rPr lang="en-US" altLang="ko-KR" sz="1100" dirty="0">
                <a:solidFill>
                  <a:srgbClr val="258BCD"/>
                </a:solidFill>
              </a:rPr>
              <a:t>	</a:t>
            </a:r>
            <a:r>
              <a:rPr lang="ko-KR" altLang="en-US" sz="1100" dirty="0">
                <a:solidFill>
                  <a:srgbClr val="258BCD"/>
                </a:solidFill>
              </a:rPr>
              <a:t>기말고사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258BCD"/>
                </a:solidFill>
              </a:rPr>
              <a:t>0 20201101   Hong            90               95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258BCD"/>
                </a:solidFill>
              </a:rPr>
              <a:t>1 20201102   Kim              93               94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/>
              <a:t>&gt;&gt;&gt; df3.tail(2)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ko-KR" altLang="en-US" sz="1100" dirty="0">
                <a:solidFill>
                  <a:srgbClr val="258BCD"/>
                </a:solidFill>
              </a:rPr>
              <a:t>      학번</a:t>
            </a:r>
            <a:r>
              <a:rPr lang="en-US" altLang="ko-KR" sz="1100" dirty="0">
                <a:solidFill>
                  <a:srgbClr val="258BCD"/>
                </a:solidFill>
              </a:rPr>
              <a:t>	     </a:t>
            </a:r>
            <a:r>
              <a:rPr lang="ko-KR" altLang="en-US" sz="1100" dirty="0">
                <a:solidFill>
                  <a:srgbClr val="258BCD"/>
                </a:solidFill>
              </a:rPr>
              <a:t>이름</a:t>
            </a:r>
            <a:r>
              <a:rPr lang="en-US" altLang="ko-KR" sz="1100" dirty="0">
                <a:solidFill>
                  <a:srgbClr val="258BCD"/>
                </a:solidFill>
              </a:rPr>
              <a:t>	</a:t>
            </a:r>
            <a:r>
              <a:rPr lang="ko-KR" altLang="en-US" sz="1100" dirty="0">
                <a:solidFill>
                  <a:srgbClr val="258BCD"/>
                </a:solidFill>
              </a:rPr>
              <a:t> 중간고사 </a:t>
            </a:r>
            <a:r>
              <a:rPr lang="en-US" altLang="ko-KR" sz="1100" dirty="0">
                <a:solidFill>
                  <a:srgbClr val="258BCD"/>
                </a:solidFill>
              </a:rPr>
              <a:t>	</a:t>
            </a:r>
            <a:r>
              <a:rPr lang="ko-KR" altLang="en-US" sz="1100" dirty="0">
                <a:solidFill>
                  <a:srgbClr val="258BCD"/>
                </a:solidFill>
              </a:rPr>
              <a:t>기말고사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258BCD"/>
                </a:solidFill>
              </a:rPr>
              <a:t>1 20201102    Kim             93              94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258BCD"/>
                </a:solidFill>
              </a:rPr>
              <a:t>2 20201103    Lee         </a:t>
            </a:r>
            <a:r>
              <a:rPr lang="en-US" altLang="ko-KR" sz="1000" dirty="0">
                <a:solidFill>
                  <a:srgbClr val="258BCD"/>
                </a:solidFill>
              </a:rPr>
              <a:t>    </a:t>
            </a:r>
            <a:r>
              <a:rPr lang="en-US" altLang="ko-KR" sz="1100" dirty="0">
                <a:solidFill>
                  <a:srgbClr val="258BCD"/>
                </a:solidFill>
              </a:rPr>
              <a:t> 87              97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/>
              <a:t>&gt;&gt;&gt; df3['</a:t>
            </a:r>
            <a:r>
              <a:rPr lang="ko-KR" altLang="en-US" sz="1100" dirty="0"/>
              <a:t>이름</a:t>
            </a:r>
            <a:r>
              <a:rPr lang="en-US" altLang="ko-KR" sz="1100" dirty="0"/>
              <a:t>']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258BCD"/>
                </a:solidFill>
              </a:rPr>
              <a:t>0   Hong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258BCD"/>
                </a:solidFill>
              </a:rPr>
              <a:t>1   Kim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258BCD"/>
                </a:solidFill>
              </a:rPr>
              <a:t>2   Lee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258BCD"/>
                </a:solidFill>
              </a:rPr>
              <a:t>Name: </a:t>
            </a:r>
            <a:r>
              <a:rPr lang="ko-KR" altLang="en-US" sz="1100" dirty="0">
                <a:solidFill>
                  <a:srgbClr val="258BCD"/>
                </a:solidFill>
              </a:rPr>
              <a:t>이름</a:t>
            </a:r>
            <a:r>
              <a:rPr lang="en-US" altLang="ko-KR" sz="1100" dirty="0">
                <a:solidFill>
                  <a:srgbClr val="258BCD"/>
                </a:solidFill>
              </a:rPr>
              <a:t>, </a:t>
            </a:r>
            <a:r>
              <a:rPr lang="en-US" altLang="ko-KR" sz="1100" dirty="0" err="1">
                <a:solidFill>
                  <a:srgbClr val="258BCD"/>
                </a:solidFill>
              </a:rPr>
              <a:t>dtype</a:t>
            </a:r>
            <a:r>
              <a:rPr lang="en-US" altLang="ko-KR" sz="1100" dirty="0">
                <a:solidFill>
                  <a:srgbClr val="258BCD"/>
                </a:solidFill>
              </a:rPr>
              <a:t>: object</a:t>
            </a:r>
            <a:endParaRPr lang="pt-BR" altLang="ko-KR" sz="1100" dirty="0">
              <a:solidFill>
                <a:srgbClr val="258BCD"/>
              </a:solidFill>
            </a:endParaRP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43754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pandas</a:t>
            </a:r>
          </a:p>
        </p:txBody>
      </p:sp>
      <p:sp>
        <p:nvSpPr>
          <p:cNvPr id="47107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07. </a:t>
            </a:r>
            <a:r>
              <a:rPr lang="ko-KR" altLang="en-US" smtClean="0"/>
              <a:t>데이터 분석을 위한 주요 라이브러리</a:t>
            </a:r>
          </a:p>
        </p:txBody>
      </p:sp>
      <p:sp>
        <p:nvSpPr>
          <p:cNvPr id="47108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47109" name="내용 개체 틀 2"/>
          <p:cNvSpPr txBox="1">
            <a:spLocks/>
          </p:cNvSpPr>
          <p:nvPr/>
        </p:nvSpPr>
        <p:spPr bwMode="auto">
          <a:xfrm>
            <a:off x="6096000" y="1844675"/>
            <a:ext cx="4692650" cy="547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vl="1">
              <a:spcAft>
                <a:spcPts val="400"/>
              </a:spcAft>
              <a:buClr>
                <a:srgbClr val="595959"/>
              </a:buClr>
              <a:buFont typeface="Wingdings" panose="05000000000000000000" pitchFamily="2" charset="2"/>
              <a:buChar char="§"/>
            </a:pPr>
            <a:endParaRPr lang="en-US" altLang="ko-KR" sz="1800"/>
          </a:p>
          <a:p>
            <a:pPr lvl="2">
              <a:spcAft>
                <a:spcPts val="400"/>
              </a:spcAft>
              <a:buClr>
                <a:srgbClr val="595959"/>
              </a:buClr>
              <a:buFont typeface="Wingdings" panose="05000000000000000000" pitchFamily="2" charset="2"/>
              <a:buChar char="§"/>
            </a:pPr>
            <a:endParaRPr lang="en-US" altLang="ko-KR" sz="1400"/>
          </a:p>
          <a:p>
            <a:pPr lvl="1">
              <a:spcAft>
                <a:spcPts val="400"/>
              </a:spcAft>
              <a:buClr>
                <a:srgbClr val="595959"/>
              </a:buClr>
              <a:buFont typeface="Wingdings" panose="05000000000000000000" pitchFamily="2" charset="2"/>
              <a:buChar char="§"/>
            </a:pPr>
            <a:endParaRPr lang="en-US" altLang="ko-KR" sz="1800"/>
          </a:p>
          <a:p>
            <a:pPr lvl="1">
              <a:spcAft>
                <a:spcPts val="400"/>
              </a:spcAft>
              <a:buClr>
                <a:srgbClr val="595959"/>
              </a:buClr>
              <a:buFont typeface="Wingdings" panose="05000000000000000000" pitchFamily="2" charset="2"/>
              <a:buChar char="§"/>
            </a:pPr>
            <a:endParaRPr lang="en-US" altLang="ko-KR" sz="1800"/>
          </a:p>
        </p:txBody>
      </p:sp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1917701" y="1503363"/>
            <a:ext cx="7491413" cy="52133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vl="1">
              <a:spcAft>
                <a:spcPts val="40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800" dirty="0" err="1"/>
              <a:t>DataFrame</a:t>
            </a:r>
            <a:r>
              <a:rPr lang="en-US" altLang="ko-KR" sz="1800" dirty="0"/>
              <a:t> </a:t>
            </a:r>
            <a:r>
              <a:rPr lang="ko-KR" altLang="en-US" sz="1800" dirty="0" err="1"/>
              <a:t>자료형</a:t>
            </a:r>
            <a:endParaRPr lang="en-US" altLang="ko-KR" sz="18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/>
              <a:t>&gt;&gt;&gt; df3.</a:t>
            </a:r>
            <a:r>
              <a:rPr lang="en-US" altLang="ko-KR" sz="1100" b="1" dirty="0"/>
              <a:t>to_csv</a:t>
            </a:r>
            <a:r>
              <a:rPr lang="en-US" altLang="ko-KR" sz="1100" dirty="0"/>
              <a:t>('C:/Users/kmj/</a:t>
            </a:r>
            <a:r>
              <a:rPr lang="en-US" altLang="ko-KR" sz="1100" dirty="0" err="1"/>
              <a:t>My_Python</a:t>
            </a:r>
            <a:r>
              <a:rPr lang="en-US" altLang="ko-KR" sz="1100" dirty="0"/>
              <a:t>/score.csv', header = 'False')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en-US" altLang="ko-KR" sz="11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/>
              <a:t>&gt;&gt;&gt; df4 = </a:t>
            </a:r>
            <a:r>
              <a:rPr lang="en-US" altLang="ko-KR" sz="1100" dirty="0" err="1"/>
              <a:t>pd.</a:t>
            </a:r>
            <a:r>
              <a:rPr lang="en-US" altLang="ko-KR" sz="1100" b="1" dirty="0" err="1"/>
              <a:t>read_csv</a:t>
            </a:r>
            <a:r>
              <a:rPr lang="en-US" altLang="ko-KR" sz="1100" dirty="0"/>
              <a:t>('C:/Users/kmj/</a:t>
            </a:r>
            <a:r>
              <a:rPr lang="en-US" altLang="ko-KR" sz="1100" dirty="0" err="1"/>
              <a:t>My_Python</a:t>
            </a:r>
            <a:r>
              <a:rPr lang="en-US" altLang="ko-KR" sz="1100" dirty="0"/>
              <a:t>/score.csv’, encoding='utf-8', </a:t>
            </a:r>
            <a:r>
              <a:rPr lang="en-US" altLang="ko-KR" sz="1100" dirty="0" err="1"/>
              <a:t>index_col</a:t>
            </a:r>
            <a:r>
              <a:rPr lang="en-US" altLang="ko-KR" sz="1100" dirty="0"/>
              <a:t>=0, engine='python')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/>
              <a:t>&gt;&gt;&gt; df4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258BCD"/>
                </a:solidFill>
              </a:rPr>
              <a:t>     </a:t>
            </a:r>
            <a:r>
              <a:rPr lang="ko-KR" altLang="en-US" sz="1100" dirty="0">
                <a:solidFill>
                  <a:srgbClr val="258BCD"/>
                </a:solidFill>
              </a:rPr>
              <a:t>학번</a:t>
            </a:r>
            <a:r>
              <a:rPr lang="en-US" altLang="ko-KR" sz="1100" dirty="0">
                <a:solidFill>
                  <a:srgbClr val="258BCD"/>
                </a:solidFill>
              </a:rPr>
              <a:t>	    </a:t>
            </a:r>
            <a:r>
              <a:rPr lang="ko-KR" altLang="en-US" sz="1100" dirty="0">
                <a:solidFill>
                  <a:srgbClr val="258BCD"/>
                </a:solidFill>
              </a:rPr>
              <a:t>이름</a:t>
            </a:r>
            <a:r>
              <a:rPr lang="en-US" altLang="ko-KR" sz="1100" dirty="0">
                <a:solidFill>
                  <a:srgbClr val="258BCD"/>
                </a:solidFill>
              </a:rPr>
              <a:t>	</a:t>
            </a:r>
            <a:r>
              <a:rPr lang="ko-KR" altLang="en-US" sz="1100" dirty="0">
                <a:solidFill>
                  <a:srgbClr val="258BCD"/>
                </a:solidFill>
              </a:rPr>
              <a:t> 중간고사 </a:t>
            </a:r>
            <a:r>
              <a:rPr lang="en-US" altLang="ko-KR" sz="1100" dirty="0">
                <a:solidFill>
                  <a:srgbClr val="258BCD"/>
                </a:solidFill>
              </a:rPr>
              <a:t>	</a:t>
            </a:r>
            <a:r>
              <a:rPr lang="ko-KR" altLang="en-US" sz="1100" dirty="0">
                <a:solidFill>
                  <a:srgbClr val="258BCD"/>
                </a:solidFill>
              </a:rPr>
              <a:t>기말고사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258BCD"/>
                </a:solidFill>
              </a:rPr>
              <a:t>0 20201101 Hong              90              95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258BCD"/>
                </a:solidFill>
              </a:rPr>
              <a:t>1 20201102 Kim             </a:t>
            </a:r>
            <a:r>
              <a:rPr lang="en-US" altLang="ko-KR" sz="900" dirty="0">
                <a:solidFill>
                  <a:srgbClr val="258BCD"/>
                </a:solidFill>
              </a:rPr>
              <a:t>    </a:t>
            </a:r>
            <a:r>
              <a:rPr lang="en-US" altLang="ko-KR" sz="1100" dirty="0">
                <a:solidFill>
                  <a:srgbClr val="258BCD"/>
                </a:solidFill>
              </a:rPr>
              <a:t>93              94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258BCD"/>
                </a:solidFill>
              </a:rPr>
              <a:t>2 20201103 Lee           </a:t>
            </a:r>
            <a:r>
              <a:rPr lang="en-US" altLang="ko-KR" sz="1000" dirty="0">
                <a:solidFill>
                  <a:srgbClr val="258BCD"/>
                </a:solidFill>
              </a:rPr>
              <a:t>    </a:t>
            </a:r>
            <a:r>
              <a:rPr lang="en-US" altLang="ko-KR" sz="1100" dirty="0">
                <a:solidFill>
                  <a:srgbClr val="258BCD"/>
                </a:solidFill>
              </a:rPr>
              <a:t>  87              97</a:t>
            </a:r>
          </a:p>
        </p:txBody>
      </p:sp>
    </p:spTree>
    <p:extLst>
      <p:ext uri="{BB962C8B-B14F-4D97-AF65-F5344CB8AC3E}">
        <p14:creationId xmlns:p14="http://schemas.microsoft.com/office/powerpoint/2010/main" val="78243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en-US" altLang="ko-KR" dirty="0" err="1"/>
              <a:t>matplotlib</a:t>
            </a:r>
            <a:endParaRPr lang="en-US" altLang="ko-KR" dirty="0"/>
          </a:p>
        </p:txBody>
      </p:sp>
      <p:sp>
        <p:nvSpPr>
          <p:cNvPr id="48131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07. </a:t>
            </a:r>
            <a:r>
              <a:rPr lang="ko-KR" altLang="en-US" smtClean="0"/>
              <a:t>데이터 분석을 위한 주요 라이브러리</a:t>
            </a:r>
          </a:p>
        </p:txBody>
      </p:sp>
      <p:sp>
        <p:nvSpPr>
          <p:cNvPr id="48132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48133" name="내용 개체 틀 2"/>
          <p:cNvSpPr txBox="1">
            <a:spLocks/>
          </p:cNvSpPr>
          <p:nvPr/>
        </p:nvSpPr>
        <p:spPr bwMode="auto">
          <a:xfrm>
            <a:off x="6096000" y="1844675"/>
            <a:ext cx="4692650" cy="547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vl="1">
              <a:spcAft>
                <a:spcPts val="400"/>
              </a:spcAft>
              <a:buClr>
                <a:srgbClr val="595959"/>
              </a:buClr>
              <a:buFont typeface="Wingdings" panose="05000000000000000000" pitchFamily="2" charset="2"/>
              <a:buChar char="§"/>
            </a:pPr>
            <a:endParaRPr lang="en-US" altLang="ko-KR" sz="1800"/>
          </a:p>
          <a:p>
            <a:pPr lvl="2">
              <a:spcAft>
                <a:spcPts val="400"/>
              </a:spcAft>
              <a:buClr>
                <a:srgbClr val="595959"/>
              </a:buClr>
              <a:buFont typeface="Wingdings" panose="05000000000000000000" pitchFamily="2" charset="2"/>
              <a:buChar char="§"/>
            </a:pPr>
            <a:endParaRPr lang="en-US" altLang="ko-KR" sz="1400"/>
          </a:p>
          <a:p>
            <a:pPr lvl="1">
              <a:spcAft>
                <a:spcPts val="400"/>
              </a:spcAft>
              <a:buClr>
                <a:srgbClr val="595959"/>
              </a:buClr>
              <a:buFont typeface="Wingdings" panose="05000000000000000000" pitchFamily="2" charset="2"/>
              <a:buChar char="§"/>
            </a:pPr>
            <a:endParaRPr lang="en-US" altLang="ko-KR" sz="1800"/>
          </a:p>
          <a:p>
            <a:pPr lvl="1">
              <a:spcAft>
                <a:spcPts val="400"/>
              </a:spcAft>
              <a:buClr>
                <a:srgbClr val="595959"/>
              </a:buClr>
              <a:buFont typeface="Wingdings" panose="05000000000000000000" pitchFamily="2" charset="2"/>
              <a:buChar char="§"/>
            </a:pPr>
            <a:endParaRPr lang="en-US" altLang="ko-KR" sz="1800"/>
          </a:p>
        </p:txBody>
      </p:sp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1917700" y="1503363"/>
            <a:ext cx="4178300" cy="52133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vl="1">
              <a:spcAft>
                <a:spcPts val="40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800" dirty="0" err="1"/>
              <a:t>라인플롯</a:t>
            </a:r>
            <a:r>
              <a:rPr lang="ko-KR" altLang="en-US" sz="1800" dirty="0"/>
              <a:t> 차트 그리기</a:t>
            </a:r>
            <a:endParaRPr lang="en-US" altLang="ko-KR" sz="18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es-ES" altLang="ko-KR" sz="11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100" dirty="0"/>
              <a:t>1. </a:t>
            </a:r>
            <a:r>
              <a:rPr lang="ko-KR" altLang="en-US" sz="1100" dirty="0"/>
              <a:t>데이터 준비</a:t>
            </a:r>
            <a:endParaRPr lang="es-ES" altLang="ko-KR" sz="11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100" dirty="0"/>
              <a:t>&gt;&gt;&gt; x = [2016, 2017, 2018, 2019, 2020]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100" dirty="0"/>
              <a:t>&gt;&gt;&gt; y = [350, 410, 520, 695, 543]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en-US" altLang="ko-KR" sz="11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/>
              <a:t>2. x</a:t>
            </a:r>
            <a:r>
              <a:rPr lang="ko-KR" altLang="en-US" sz="1100" dirty="0"/>
              <a:t>축과 </a:t>
            </a:r>
            <a:r>
              <a:rPr lang="en-US" altLang="ko-KR" sz="1100" dirty="0"/>
              <a:t>y</a:t>
            </a:r>
            <a:r>
              <a:rPr lang="ko-KR" altLang="en-US" sz="1100" dirty="0"/>
              <a:t>축 데이터를 지정하여 </a:t>
            </a:r>
            <a:r>
              <a:rPr lang="ko-KR" altLang="en-US" sz="1100" dirty="0" err="1"/>
              <a:t>라인플롯</a:t>
            </a:r>
            <a:r>
              <a:rPr lang="ko-KR" altLang="en-US" sz="1100" dirty="0"/>
              <a:t> 생성</a:t>
            </a:r>
            <a:endParaRPr lang="en-US" altLang="ko-KR" sz="11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100" dirty="0"/>
              <a:t>&gt;&gt;&gt; plt.</a:t>
            </a:r>
            <a:r>
              <a:rPr lang="es-ES" altLang="ko-KR" sz="1100" b="1" dirty="0"/>
              <a:t>plot</a:t>
            </a:r>
            <a:r>
              <a:rPr lang="es-ES" altLang="ko-KR" sz="1100" dirty="0"/>
              <a:t>(x, y)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100" dirty="0">
                <a:solidFill>
                  <a:srgbClr val="0070C0"/>
                </a:solidFill>
              </a:rPr>
              <a:t>[&lt;matplotlib.lines.Line2D object at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100" dirty="0">
                <a:solidFill>
                  <a:srgbClr val="0070C0"/>
                </a:solidFill>
              </a:rPr>
              <a:t>0x0000015DB82D58C8&gt;]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es-ES" altLang="ko-KR" sz="11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100" dirty="0"/>
              <a:t>3. </a:t>
            </a:r>
            <a:r>
              <a:rPr lang="ko-KR" altLang="en-US" sz="1100" dirty="0"/>
              <a:t>차트 제목 설정 </a:t>
            </a:r>
            <a:endParaRPr lang="es-ES" altLang="ko-KR" sz="11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/>
              <a:t>&gt;&gt;&gt; </a:t>
            </a:r>
            <a:r>
              <a:rPr lang="en-US" altLang="ko-KR" sz="1100" dirty="0" err="1"/>
              <a:t>plt.</a:t>
            </a:r>
            <a:r>
              <a:rPr lang="en-US" altLang="ko-KR" sz="1100" b="1" dirty="0" err="1"/>
              <a:t>title</a:t>
            </a:r>
            <a:r>
              <a:rPr lang="en-US" altLang="ko-KR" sz="1100" dirty="0"/>
              <a:t>('Annual sales') 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0070C0"/>
                </a:solidFill>
              </a:rPr>
              <a:t>Text(0.5, 1.0, 'Annual sales')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en-US" altLang="ko-KR" sz="11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/>
              <a:t>4. x</a:t>
            </a:r>
            <a:r>
              <a:rPr lang="ko-KR" altLang="en-US" sz="1100" dirty="0"/>
              <a:t>축 레이블 설정</a:t>
            </a:r>
            <a:endParaRPr lang="en-US" altLang="ko-KR" sz="11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/>
              <a:t>&gt;&gt;&gt; </a:t>
            </a:r>
            <a:r>
              <a:rPr lang="en-US" altLang="ko-KR" sz="1100" dirty="0" err="1"/>
              <a:t>plt.</a:t>
            </a:r>
            <a:r>
              <a:rPr lang="en-US" altLang="ko-KR" sz="1100" b="1" dirty="0" err="1"/>
              <a:t>xlabel</a:t>
            </a:r>
            <a:r>
              <a:rPr lang="en-US" altLang="ko-KR" sz="1100" dirty="0"/>
              <a:t>('years') 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0070C0"/>
                </a:solidFill>
              </a:rPr>
              <a:t>Text(0.5, 0, 'years') 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en-US" altLang="ko-KR" sz="11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/>
              <a:t>5. y</a:t>
            </a:r>
            <a:r>
              <a:rPr lang="ko-KR" altLang="en-US" sz="1100" dirty="0"/>
              <a:t>축 레이블 설정</a:t>
            </a:r>
            <a:endParaRPr lang="en-US" altLang="ko-KR" sz="11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/>
              <a:t>&gt;&gt;&gt; </a:t>
            </a:r>
            <a:r>
              <a:rPr lang="en-US" altLang="ko-KR" sz="1100" dirty="0" err="1"/>
              <a:t>plt.</a:t>
            </a:r>
            <a:r>
              <a:rPr lang="en-US" altLang="ko-KR" sz="1100" b="1" dirty="0" err="1"/>
              <a:t>ylabel</a:t>
            </a:r>
            <a:r>
              <a:rPr lang="en-US" altLang="ko-KR" sz="1100" dirty="0"/>
              <a:t>('sales')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0070C0"/>
                </a:solidFill>
              </a:rPr>
              <a:t>Text(0, 0.5, 'sales')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en-US" altLang="ko-KR" sz="11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/>
              <a:t>6. </a:t>
            </a:r>
            <a:r>
              <a:rPr lang="ko-KR" altLang="en-US" sz="1100" dirty="0" err="1"/>
              <a:t>라인플롯</a:t>
            </a:r>
            <a:r>
              <a:rPr lang="ko-KR" altLang="en-US" sz="1100" dirty="0"/>
              <a:t> 표시</a:t>
            </a:r>
            <a:endParaRPr lang="en-US" altLang="ko-KR" sz="11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/>
              <a:t>&gt;&gt;&gt; </a:t>
            </a:r>
            <a:r>
              <a:rPr lang="en-US" altLang="ko-KR" sz="1100" dirty="0" err="1"/>
              <a:t>plt.</a:t>
            </a:r>
            <a:r>
              <a:rPr lang="en-US" altLang="ko-KR" sz="1100" b="1" dirty="0" err="1"/>
              <a:t>show</a:t>
            </a:r>
            <a:r>
              <a:rPr lang="en-US" altLang="ko-KR" sz="1100" b="1" dirty="0"/>
              <a:t>()</a:t>
            </a:r>
            <a:endParaRPr lang="es-ES" altLang="ko-KR" sz="1100" b="1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100" dirty="0"/>
              <a:t>	</a:t>
            </a:r>
            <a:endParaRPr lang="en-US" altLang="ko-KR" sz="1100" dirty="0"/>
          </a:p>
        </p:txBody>
      </p:sp>
      <p:pic>
        <p:nvPicPr>
          <p:cNvPr id="48135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101" y="3455989"/>
            <a:ext cx="3527425" cy="323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6" name="내용 개체 틀 2"/>
          <p:cNvSpPr txBox="1">
            <a:spLocks/>
          </p:cNvSpPr>
          <p:nvPr/>
        </p:nvSpPr>
        <p:spPr bwMode="auto">
          <a:xfrm>
            <a:off x="5684838" y="1485901"/>
            <a:ext cx="4640262" cy="186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62865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vl="2">
              <a:spcAft>
                <a:spcPts val="400"/>
              </a:spcAft>
              <a:buClr>
                <a:srgbClr val="595959"/>
              </a:buClr>
            </a:pPr>
            <a:r>
              <a:rPr lang="ko-KR" altLang="en-US" sz="1400"/>
              <a:t>임포트</a:t>
            </a:r>
            <a:endParaRPr lang="en-US" altLang="ko-KR" sz="1400"/>
          </a:p>
          <a:p>
            <a:pPr lvl="2">
              <a:spcAft>
                <a:spcPts val="400"/>
              </a:spcAft>
              <a:buClr>
                <a:srgbClr val="595959"/>
              </a:buClr>
            </a:pPr>
            <a:endParaRPr lang="en-US" altLang="ko-KR" sz="1400"/>
          </a:p>
          <a:p>
            <a:pPr lvl="2">
              <a:spcAft>
                <a:spcPts val="400"/>
              </a:spcAft>
              <a:buClr>
                <a:srgbClr val="595959"/>
              </a:buClr>
            </a:pPr>
            <a:endParaRPr lang="en-US" altLang="ko-KR" sz="1400"/>
          </a:p>
          <a:p>
            <a:pPr lvl="3">
              <a:spcBef>
                <a:spcPts val="200"/>
              </a:spcBef>
              <a:spcAft>
                <a:spcPts val="200"/>
              </a:spcAft>
              <a:buClr>
                <a:srgbClr val="595959"/>
              </a:buClr>
              <a:buNone/>
            </a:pPr>
            <a:r>
              <a:rPr lang="en-US" altLang="ko-KR" sz="1100"/>
              <a:t>&gt;&gt;&gt; import matplotlib</a:t>
            </a:r>
          </a:p>
          <a:p>
            <a:pPr lvl="3">
              <a:spcBef>
                <a:spcPts val="200"/>
              </a:spcBef>
              <a:spcAft>
                <a:spcPts val="200"/>
              </a:spcAft>
              <a:buClr>
                <a:srgbClr val="595959"/>
              </a:buClr>
              <a:buNone/>
            </a:pPr>
            <a:r>
              <a:rPr lang="en-US" altLang="ko-KR" sz="1100"/>
              <a:t>matplotlib </a:t>
            </a:r>
            <a:r>
              <a:rPr lang="ko-KR" altLang="en-US" sz="1100"/>
              <a:t>버전 확인 </a:t>
            </a:r>
            <a:r>
              <a:rPr lang="en-US" altLang="ko-KR" sz="1100"/>
              <a:t>&gt;&gt;&gt; matplotlib.__version__</a:t>
            </a:r>
          </a:p>
          <a:p>
            <a:pPr lvl="3">
              <a:spcBef>
                <a:spcPts val="200"/>
              </a:spcBef>
              <a:spcAft>
                <a:spcPts val="200"/>
              </a:spcAft>
              <a:buClr>
                <a:srgbClr val="595959"/>
              </a:buClr>
              <a:buNone/>
            </a:pPr>
            <a:r>
              <a:rPr lang="en-US" altLang="ko-KR" sz="1100">
                <a:solidFill>
                  <a:srgbClr val="0070C0"/>
                </a:solidFill>
              </a:rPr>
              <a:t>'3.2.1'</a:t>
            </a:r>
          </a:p>
          <a:p>
            <a:pPr lvl="3">
              <a:spcBef>
                <a:spcPts val="200"/>
              </a:spcBef>
              <a:spcAft>
                <a:spcPts val="200"/>
              </a:spcAft>
              <a:buClr>
                <a:srgbClr val="595959"/>
              </a:buClr>
              <a:buNone/>
            </a:pPr>
            <a:r>
              <a:rPr lang="en-US" altLang="ko-KR" sz="1100"/>
              <a:t>pyplot </a:t>
            </a:r>
            <a:r>
              <a:rPr lang="ko-KR" altLang="en-US" sz="1100"/>
              <a:t>모듈 임포트하기 </a:t>
            </a:r>
            <a:r>
              <a:rPr lang="en-US" altLang="ko-KR" sz="1100"/>
              <a:t>&gt;&gt;&gt; import matplotlib.pyplot as plt</a:t>
            </a:r>
          </a:p>
          <a:p>
            <a:pPr lvl="2">
              <a:spcAft>
                <a:spcPts val="400"/>
              </a:spcAft>
              <a:buClr>
                <a:srgbClr val="595959"/>
              </a:buClr>
            </a:pPr>
            <a:endParaRPr lang="en-US" altLang="ko-KR" sz="1400"/>
          </a:p>
          <a:p>
            <a:pPr lvl="2">
              <a:spcAft>
                <a:spcPts val="400"/>
              </a:spcAft>
              <a:buClr>
                <a:srgbClr val="595959"/>
              </a:buClr>
            </a:pPr>
            <a:endParaRPr lang="en-US" altLang="ko-KR" sz="1400"/>
          </a:p>
        </p:txBody>
      </p:sp>
      <p:pic>
        <p:nvPicPr>
          <p:cNvPr id="48137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338" y="1808163"/>
            <a:ext cx="26162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629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en-US" altLang="ko-KR" dirty="0" err="1"/>
              <a:t>matplotlib</a:t>
            </a:r>
            <a:endParaRPr lang="en-US" altLang="ko-KR" dirty="0"/>
          </a:p>
        </p:txBody>
      </p:sp>
      <p:sp>
        <p:nvSpPr>
          <p:cNvPr id="49155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07. </a:t>
            </a:r>
            <a:r>
              <a:rPr lang="ko-KR" altLang="en-US" smtClean="0"/>
              <a:t>데이터 분석을 위한 주요 라이브러리</a:t>
            </a:r>
          </a:p>
        </p:txBody>
      </p:sp>
      <p:sp>
        <p:nvSpPr>
          <p:cNvPr id="49156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49157" name="내용 개체 틀 2"/>
          <p:cNvSpPr txBox="1">
            <a:spLocks/>
          </p:cNvSpPr>
          <p:nvPr/>
        </p:nvSpPr>
        <p:spPr bwMode="auto">
          <a:xfrm>
            <a:off x="6096000" y="1844675"/>
            <a:ext cx="4692650" cy="547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vl="1">
              <a:spcAft>
                <a:spcPts val="400"/>
              </a:spcAft>
              <a:buClr>
                <a:srgbClr val="595959"/>
              </a:buClr>
              <a:buFont typeface="Wingdings" panose="05000000000000000000" pitchFamily="2" charset="2"/>
              <a:buChar char="§"/>
            </a:pPr>
            <a:endParaRPr lang="en-US" altLang="ko-KR" sz="1800"/>
          </a:p>
          <a:p>
            <a:pPr lvl="2">
              <a:spcAft>
                <a:spcPts val="400"/>
              </a:spcAft>
              <a:buClr>
                <a:srgbClr val="595959"/>
              </a:buClr>
              <a:buFont typeface="Wingdings" panose="05000000000000000000" pitchFamily="2" charset="2"/>
              <a:buChar char="§"/>
            </a:pPr>
            <a:endParaRPr lang="en-US" altLang="ko-KR" sz="1400"/>
          </a:p>
          <a:p>
            <a:pPr lvl="1">
              <a:spcAft>
                <a:spcPts val="400"/>
              </a:spcAft>
              <a:buClr>
                <a:srgbClr val="595959"/>
              </a:buClr>
              <a:buFont typeface="Wingdings" panose="05000000000000000000" pitchFamily="2" charset="2"/>
              <a:buChar char="§"/>
            </a:pPr>
            <a:endParaRPr lang="en-US" altLang="ko-KR" sz="1800"/>
          </a:p>
          <a:p>
            <a:pPr lvl="1">
              <a:spcAft>
                <a:spcPts val="400"/>
              </a:spcAft>
              <a:buClr>
                <a:srgbClr val="595959"/>
              </a:buClr>
              <a:buFont typeface="Wingdings" panose="05000000000000000000" pitchFamily="2" charset="2"/>
              <a:buChar char="§"/>
            </a:pPr>
            <a:endParaRPr lang="en-US" altLang="ko-KR" sz="1800"/>
          </a:p>
        </p:txBody>
      </p:sp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1917700" y="1503363"/>
            <a:ext cx="4178300" cy="52133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vl="1">
              <a:spcAft>
                <a:spcPts val="40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800" dirty="0" err="1"/>
              <a:t>바차트</a:t>
            </a:r>
            <a:r>
              <a:rPr lang="ko-KR" altLang="en-US" sz="1800" dirty="0"/>
              <a:t> 차트 그리기</a:t>
            </a:r>
            <a:endParaRPr lang="en-US" altLang="ko-KR" sz="1800" dirty="0"/>
          </a:p>
          <a:p>
            <a:pPr lvl="3">
              <a:spcAft>
                <a:spcPts val="400"/>
              </a:spcAft>
              <a:buClr>
                <a:srgbClr val="595959"/>
              </a:buClr>
              <a:defRPr/>
            </a:pPr>
            <a:endParaRPr lang="en-US" altLang="ko-KR" sz="10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100" dirty="0"/>
              <a:t>1. </a:t>
            </a:r>
            <a:r>
              <a:rPr lang="ko-KR" altLang="en-US" sz="1100" dirty="0"/>
              <a:t>데이터 준비</a:t>
            </a:r>
            <a:endParaRPr lang="es-ES" altLang="ko-KR" sz="11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100" dirty="0"/>
              <a:t>&gt;&gt;&gt; y1 = [350, 410, 520, 695]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100" dirty="0"/>
              <a:t>&gt;&gt;&gt; y2 = [200, 250, 385, 350]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100" dirty="0"/>
              <a:t>&gt;&gt;&gt; x = range(len(y1))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en-US" altLang="ko-KR" sz="11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/>
              <a:t>2. x</a:t>
            </a:r>
            <a:r>
              <a:rPr lang="ko-KR" altLang="en-US" sz="1100" dirty="0"/>
              <a:t>축과 </a:t>
            </a:r>
            <a:r>
              <a:rPr lang="en-US" altLang="ko-KR" sz="1100" dirty="0"/>
              <a:t>y</a:t>
            </a:r>
            <a:r>
              <a:rPr lang="ko-KR" altLang="en-US" sz="1100" dirty="0"/>
              <a:t>축 데이터를 지정하여 </a:t>
            </a:r>
            <a:r>
              <a:rPr lang="ko-KR" altLang="en-US" sz="1100" dirty="0" err="1"/>
              <a:t>라인플롯</a:t>
            </a:r>
            <a:r>
              <a:rPr lang="ko-KR" altLang="en-US" sz="1100" dirty="0"/>
              <a:t> 생성</a:t>
            </a:r>
            <a:endParaRPr lang="en-US" altLang="ko-KR" sz="11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/>
              <a:t>&gt;&gt;&gt; </a:t>
            </a:r>
            <a:r>
              <a:rPr lang="en-US" altLang="ko-KR" sz="1100" dirty="0" err="1"/>
              <a:t>plt.</a:t>
            </a:r>
            <a:r>
              <a:rPr lang="en-US" altLang="ko-KR" sz="1100" b="1" dirty="0" err="1"/>
              <a:t>bar</a:t>
            </a:r>
            <a:r>
              <a:rPr lang="en-US" altLang="ko-KR" sz="1100" dirty="0"/>
              <a:t>(x, y1, width = 0.7, color = "blue")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0070C0"/>
                </a:solidFill>
              </a:rPr>
              <a:t>&lt;</a:t>
            </a:r>
            <a:r>
              <a:rPr lang="en-US" altLang="ko-KR" sz="1100" dirty="0" err="1">
                <a:solidFill>
                  <a:srgbClr val="0070C0"/>
                </a:solidFill>
              </a:rPr>
              <a:t>BarContainer</a:t>
            </a:r>
            <a:r>
              <a:rPr lang="en-US" altLang="ko-KR" sz="1100" dirty="0">
                <a:solidFill>
                  <a:srgbClr val="0070C0"/>
                </a:solidFill>
              </a:rPr>
              <a:t> object of 4 artists&gt;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/>
              <a:t>&gt;&gt;&gt; </a:t>
            </a:r>
            <a:r>
              <a:rPr lang="en-US" altLang="ko-KR" sz="1100" dirty="0" err="1"/>
              <a:t>plt.</a:t>
            </a:r>
            <a:r>
              <a:rPr lang="en-US" altLang="ko-KR" sz="1100" b="1" dirty="0" err="1"/>
              <a:t>bar</a:t>
            </a:r>
            <a:r>
              <a:rPr lang="en-US" altLang="ko-KR" sz="1100" dirty="0"/>
              <a:t>(x, y2, width = 0.7, color = "red",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b="1" dirty="0"/>
              <a:t>bottom</a:t>
            </a:r>
            <a:r>
              <a:rPr lang="en-US" altLang="ko-KR" sz="1100" dirty="0"/>
              <a:t> = </a:t>
            </a:r>
            <a:r>
              <a:rPr lang="en-US" altLang="ko-KR" sz="1100" b="1" dirty="0"/>
              <a:t>y1</a:t>
            </a:r>
            <a:r>
              <a:rPr lang="en-US" altLang="ko-KR" sz="1100" dirty="0"/>
              <a:t>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0070C0"/>
                </a:solidFill>
              </a:rPr>
              <a:t>&lt;</a:t>
            </a:r>
            <a:r>
              <a:rPr lang="en-US" altLang="ko-KR" sz="1100" dirty="0" err="1">
                <a:solidFill>
                  <a:srgbClr val="0070C0"/>
                </a:solidFill>
              </a:rPr>
              <a:t>BarContainer</a:t>
            </a:r>
            <a:r>
              <a:rPr lang="en-US" altLang="ko-KR" sz="1100" dirty="0">
                <a:solidFill>
                  <a:srgbClr val="0070C0"/>
                </a:solidFill>
              </a:rPr>
              <a:t> object of 4 artists&gt;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es-ES" altLang="ko-KR" sz="11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100" dirty="0"/>
              <a:t>3. </a:t>
            </a:r>
            <a:r>
              <a:rPr lang="ko-KR" altLang="en-US" sz="1100" dirty="0"/>
              <a:t>차트 제목 설정 </a:t>
            </a:r>
            <a:endParaRPr lang="es-ES" altLang="ko-KR" sz="11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/>
              <a:t>&gt;&gt;&gt; </a:t>
            </a:r>
            <a:r>
              <a:rPr lang="en-US" altLang="ko-KR" sz="1100" dirty="0" err="1"/>
              <a:t>plt</a:t>
            </a:r>
            <a:r>
              <a:rPr lang="en-US" altLang="ko-KR" sz="1100" b="1" dirty="0" err="1"/>
              <a:t>.title</a:t>
            </a:r>
            <a:r>
              <a:rPr lang="en-US" altLang="ko-KR" sz="1100" dirty="0"/>
              <a:t>('Quarterly sales')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0070C0"/>
                </a:solidFill>
              </a:rPr>
              <a:t>Text(0.5, 1.0, 'Quarterly sales')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en-US" altLang="ko-KR" sz="11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/>
              <a:t>4. x</a:t>
            </a:r>
            <a:r>
              <a:rPr lang="ko-KR" altLang="en-US" sz="1100" dirty="0"/>
              <a:t>축 레이블 설정</a:t>
            </a:r>
            <a:endParaRPr lang="en-US" altLang="ko-KR" sz="11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/>
              <a:t>&gt;&gt;&gt; </a:t>
            </a:r>
            <a:r>
              <a:rPr lang="en-US" altLang="ko-KR" sz="1100" dirty="0" err="1"/>
              <a:t>plt.</a:t>
            </a:r>
            <a:r>
              <a:rPr lang="en-US" altLang="ko-KR" sz="1100" b="1" dirty="0" err="1"/>
              <a:t>xlabel</a:t>
            </a:r>
            <a:r>
              <a:rPr lang="en-US" altLang="ko-KR" sz="1100" dirty="0"/>
              <a:t>('Quarters')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0070C0"/>
                </a:solidFill>
              </a:rPr>
              <a:t>Text(0.5, 0, 'Quarters</a:t>
            </a:r>
            <a:r>
              <a:rPr lang="en-US" altLang="ko-KR" sz="1100" dirty="0"/>
              <a:t>')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en-US" altLang="ko-KR" sz="11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/>
              <a:t>5. y</a:t>
            </a:r>
            <a:r>
              <a:rPr lang="ko-KR" altLang="en-US" sz="1100" dirty="0"/>
              <a:t>축 레이블 설정</a:t>
            </a:r>
            <a:endParaRPr lang="en-US" altLang="ko-KR" sz="11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/>
              <a:t>&gt;&gt;&gt; </a:t>
            </a:r>
            <a:r>
              <a:rPr lang="en-US" altLang="ko-KR" sz="1100" dirty="0" err="1"/>
              <a:t>plt.</a:t>
            </a:r>
            <a:r>
              <a:rPr lang="en-US" altLang="ko-KR" sz="1100" b="1" dirty="0" err="1"/>
              <a:t>ylabel</a:t>
            </a:r>
            <a:r>
              <a:rPr lang="en-US" altLang="ko-KR" sz="1100" dirty="0"/>
              <a:t>('sales')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>
                <a:solidFill>
                  <a:srgbClr val="0070C0"/>
                </a:solidFill>
              </a:rPr>
              <a:t>Text(0, 0.5, 'sales')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en-US" altLang="ko-KR" sz="11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100" dirty="0"/>
              <a:t>	</a:t>
            </a:r>
            <a:endParaRPr lang="en-US" altLang="ko-KR" sz="1100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 bwMode="auto">
          <a:xfrm>
            <a:off x="5880100" y="1498600"/>
            <a:ext cx="4178300" cy="52133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vl="1">
              <a:spcAft>
                <a:spcPts val="40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/>
            </a:pPr>
            <a:endParaRPr lang="en-US" altLang="ko-KR" sz="1800" dirty="0"/>
          </a:p>
          <a:p>
            <a:pPr lvl="3">
              <a:spcAft>
                <a:spcPts val="400"/>
              </a:spcAft>
              <a:buClr>
                <a:srgbClr val="595959"/>
              </a:buClr>
              <a:defRPr/>
            </a:pPr>
            <a:endParaRPr lang="en-US" altLang="ko-KR" sz="10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/>
              <a:t>6. </a:t>
            </a:r>
            <a:r>
              <a:rPr lang="ko-KR" altLang="en-US" sz="1100" dirty="0"/>
              <a:t>눈금 이름 리스트 생성</a:t>
            </a:r>
            <a:endParaRPr lang="en-US" altLang="ko-KR" sz="11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/>
              <a:t>&gt;&gt;&gt; </a:t>
            </a:r>
            <a:r>
              <a:rPr lang="en-US" altLang="ko-KR" sz="1100" dirty="0" err="1"/>
              <a:t>xLabel</a:t>
            </a:r>
            <a:r>
              <a:rPr lang="en-US" altLang="ko-KR" sz="1100" dirty="0"/>
              <a:t> = ['first', 'second', 'third', 'fourth'] 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en-US" altLang="ko-KR" sz="11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/>
              <a:t>7.</a:t>
            </a:r>
            <a:r>
              <a:rPr lang="ko-KR" altLang="en-US" sz="1100" dirty="0"/>
              <a:t> 바 차트의 </a:t>
            </a:r>
            <a:r>
              <a:rPr lang="en-US" altLang="ko-KR" sz="1100" dirty="0"/>
              <a:t>x</a:t>
            </a:r>
            <a:r>
              <a:rPr lang="ko-KR" altLang="en-US" sz="1100" dirty="0"/>
              <a:t>축 눈금 이름 설정</a:t>
            </a:r>
            <a:endParaRPr lang="en-US" altLang="ko-KR" sz="11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100" dirty="0"/>
              <a:t>&gt;&gt;&gt; plt.</a:t>
            </a:r>
            <a:r>
              <a:rPr lang="es-ES" altLang="ko-KR" sz="1100" b="1" dirty="0"/>
              <a:t>xticks</a:t>
            </a:r>
            <a:r>
              <a:rPr lang="es-ES" altLang="ko-KR" sz="1100" dirty="0"/>
              <a:t>(x, xLabel, fontsize = 10)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100" dirty="0">
                <a:solidFill>
                  <a:srgbClr val="0070C0"/>
                </a:solidFill>
              </a:rPr>
              <a:t>([&lt;matplotlib.axis.XTick object at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100" dirty="0">
                <a:solidFill>
                  <a:srgbClr val="0070C0"/>
                </a:solidFill>
              </a:rPr>
              <a:t>0x0000015DB5722B48&gt;, &lt;matplotlib.axis.XTick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100" dirty="0">
                <a:solidFill>
                  <a:srgbClr val="0070C0"/>
                </a:solidFill>
              </a:rPr>
              <a:t>object at 0x0000015DB5722B08&gt;, &lt;matplotlib.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100" dirty="0">
                <a:solidFill>
                  <a:srgbClr val="0070C0"/>
                </a:solidFill>
              </a:rPr>
              <a:t>axis.XTick object at 0x0000015DB82E2688&gt;,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100" dirty="0">
                <a:solidFill>
                  <a:srgbClr val="0070C0"/>
                </a:solidFill>
              </a:rPr>
              <a:t>&lt;matplotlib.axis.XTick object at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100" dirty="0">
                <a:solidFill>
                  <a:srgbClr val="0070C0"/>
                </a:solidFill>
              </a:rPr>
              <a:t>0x0000015DB60C5188&gt;], [Text(0, 0, 'first'),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100" dirty="0">
                <a:solidFill>
                  <a:srgbClr val="0070C0"/>
                </a:solidFill>
              </a:rPr>
              <a:t>Text(0, 0, 'second'), Text(0, 0, 'third'), Text(0,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100" dirty="0">
                <a:solidFill>
                  <a:srgbClr val="0070C0"/>
                </a:solidFill>
              </a:rPr>
              <a:t>0, 'fourth')])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es-ES" altLang="ko-KR" sz="11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100" dirty="0"/>
              <a:t>8. </a:t>
            </a:r>
            <a:r>
              <a:rPr lang="ko-KR" altLang="en-US" sz="1100" dirty="0"/>
              <a:t>범례 설정</a:t>
            </a:r>
            <a:endParaRPr lang="es-ES" altLang="ko-KR" sz="11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100" dirty="0"/>
              <a:t>&gt;&gt;&gt; plt.</a:t>
            </a:r>
            <a:r>
              <a:rPr lang="es-ES" altLang="ko-KR" sz="1100" b="1" dirty="0"/>
              <a:t>legend</a:t>
            </a:r>
            <a:r>
              <a:rPr lang="es-ES" altLang="ko-KR" sz="1100" dirty="0"/>
              <a:t>(['chairs', 'desks'])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100" dirty="0">
                <a:solidFill>
                  <a:srgbClr val="0070C0"/>
                </a:solidFill>
              </a:rPr>
              <a:t>&lt;matplotlib.legend.Legend object at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100" dirty="0">
                <a:solidFill>
                  <a:srgbClr val="0070C0"/>
                </a:solidFill>
              </a:rPr>
              <a:t>0x0000020F2BBA0908&gt;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es-ES" altLang="ko-KR" sz="11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100" dirty="0"/>
              <a:t>9.</a:t>
            </a:r>
            <a:r>
              <a:rPr lang="ko-KR" altLang="en-US" sz="1100" dirty="0"/>
              <a:t> 바 차트 표시</a:t>
            </a:r>
            <a:endParaRPr lang="es-ES" altLang="ko-KR" sz="11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/>
              <a:t>&gt;&gt;&gt; </a:t>
            </a:r>
            <a:r>
              <a:rPr lang="en-US" altLang="ko-KR" sz="1100" dirty="0" err="1"/>
              <a:t>plt.s</a:t>
            </a:r>
            <a:r>
              <a:rPr lang="en-US" altLang="ko-KR" sz="1100" b="1" dirty="0" err="1"/>
              <a:t>how</a:t>
            </a:r>
            <a:r>
              <a:rPr lang="en-US" altLang="ko-KR" sz="1100" dirty="0"/>
              <a:t>()</a:t>
            </a:r>
            <a:endParaRPr lang="es-ES" altLang="ko-KR" sz="11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es-ES" altLang="ko-KR" sz="11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100" dirty="0"/>
              <a:t>		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409932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빅데이터의 이해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1819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빅데이터의 분류</a:t>
            </a:r>
            <a:r>
              <a:rPr lang="en-US" altLang="ko-KR" dirty="0"/>
              <a:t>	</a:t>
            </a:r>
          </a:p>
          <a:p>
            <a:pPr lvl="2">
              <a:defRPr/>
            </a:pPr>
            <a:r>
              <a:rPr lang="ko-KR" altLang="en-US" dirty="0"/>
              <a:t>정형</a:t>
            </a:r>
            <a:r>
              <a:rPr lang="en-US" altLang="ko-KR" dirty="0"/>
              <a:t> </a:t>
            </a:r>
            <a:r>
              <a:rPr lang="ko-KR" altLang="en-US" dirty="0"/>
              <a:t>데이터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일정한 규칙으로 체계적으로 정리된 것으로 그 자체로 해석이 가능하여 바로 활용할 수 있음</a:t>
            </a:r>
            <a:endParaRPr lang="en-US" altLang="ko-KR" dirty="0"/>
          </a:p>
          <a:p>
            <a:pPr lvl="3">
              <a:defRPr/>
            </a:pPr>
            <a:endParaRPr lang="en-US" altLang="ko-KR" sz="300" dirty="0"/>
          </a:p>
          <a:p>
            <a:pPr lvl="2">
              <a:defRPr/>
            </a:pPr>
            <a:r>
              <a:rPr lang="ko-KR" altLang="en-US" dirty="0" err="1"/>
              <a:t>반정형</a:t>
            </a:r>
            <a:r>
              <a:rPr lang="en-US" altLang="ko-KR" dirty="0"/>
              <a:t> </a:t>
            </a:r>
            <a:r>
              <a:rPr lang="ko-KR" altLang="en-US" dirty="0"/>
              <a:t>데이터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고정된 필드에 저장되어 있지는 않지만 </a:t>
            </a:r>
            <a:r>
              <a:rPr lang="en-US" altLang="ko-KR" dirty="0"/>
              <a:t>XML, HTML </a:t>
            </a:r>
            <a:r>
              <a:rPr lang="ko-KR" altLang="en-US" dirty="0"/>
              <a:t>등의 메타데이터와 스키마를 포함하는 것으로 파일 형태로 저장</a:t>
            </a:r>
            <a:endParaRPr lang="en-US" altLang="ko-KR" dirty="0"/>
          </a:p>
          <a:p>
            <a:pPr lvl="3">
              <a:defRPr/>
            </a:pPr>
            <a:endParaRPr lang="en-US" altLang="ko-KR" sz="300" dirty="0"/>
          </a:p>
          <a:p>
            <a:pPr lvl="2">
              <a:defRPr/>
            </a:pPr>
            <a:r>
              <a:rPr lang="ko-KR" altLang="en-US" dirty="0"/>
              <a:t>비정형 데이터 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고정된 필드나 스키마가 없는 것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스마트 기기에서 페이스북</a:t>
            </a:r>
            <a:r>
              <a:rPr lang="en-US" altLang="ko-KR" dirty="0"/>
              <a:t>, </a:t>
            </a:r>
            <a:r>
              <a:rPr lang="ko-KR" altLang="en-US" dirty="0"/>
              <a:t>트위터</a:t>
            </a:r>
            <a:r>
              <a:rPr lang="en-US" altLang="ko-KR" dirty="0"/>
              <a:t>, </a:t>
            </a:r>
            <a:r>
              <a:rPr lang="ko-KR" altLang="en-US" dirty="0"/>
              <a:t>유튜브 등으로 생성되는 소셜 데이터</a:t>
            </a:r>
            <a:endParaRPr lang="en-US" altLang="ko-KR" dirty="0"/>
          </a:p>
          <a:p>
            <a:pPr lvl="3">
              <a:defRPr/>
            </a:pPr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/>
              <a:t>환경에서 생성되는 위치 정보나 센서 데이터와 같은 사물 데이터 등</a:t>
            </a:r>
          </a:p>
        </p:txBody>
      </p:sp>
      <p:pic>
        <p:nvPicPr>
          <p:cNvPr id="15364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975" y="4076701"/>
            <a:ext cx="4522788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041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en-US" altLang="ko-KR" dirty="0" err="1"/>
              <a:t>matplotlib</a:t>
            </a:r>
            <a:endParaRPr lang="en-US" altLang="ko-KR" dirty="0"/>
          </a:p>
        </p:txBody>
      </p:sp>
      <p:sp>
        <p:nvSpPr>
          <p:cNvPr id="50179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07. </a:t>
            </a:r>
            <a:r>
              <a:rPr lang="ko-KR" altLang="en-US" smtClean="0"/>
              <a:t>데이터 분석을 위한 주요 라이브러리</a:t>
            </a:r>
          </a:p>
        </p:txBody>
      </p:sp>
      <p:sp>
        <p:nvSpPr>
          <p:cNvPr id="50180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50181" name="내용 개체 틀 2"/>
          <p:cNvSpPr txBox="1">
            <a:spLocks/>
          </p:cNvSpPr>
          <p:nvPr/>
        </p:nvSpPr>
        <p:spPr bwMode="auto">
          <a:xfrm>
            <a:off x="6096000" y="1844675"/>
            <a:ext cx="4692650" cy="547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vl="1">
              <a:spcAft>
                <a:spcPts val="400"/>
              </a:spcAft>
              <a:buClr>
                <a:srgbClr val="595959"/>
              </a:buClr>
              <a:buFont typeface="Wingdings" panose="05000000000000000000" pitchFamily="2" charset="2"/>
              <a:buChar char="§"/>
            </a:pPr>
            <a:endParaRPr lang="en-US" altLang="ko-KR" sz="1800"/>
          </a:p>
          <a:p>
            <a:pPr lvl="2">
              <a:spcAft>
                <a:spcPts val="400"/>
              </a:spcAft>
              <a:buClr>
                <a:srgbClr val="595959"/>
              </a:buClr>
              <a:buFont typeface="Wingdings" panose="05000000000000000000" pitchFamily="2" charset="2"/>
              <a:buChar char="§"/>
            </a:pPr>
            <a:endParaRPr lang="en-US" altLang="ko-KR" sz="1400"/>
          </a:p>
          <a:p>
            <a:pPr lvl="1">
              <a:spcAft>
                <a:spcPts val="400"/>
              </a:spcAft>
              <a:buClr>
                <a:srgbClr val="595959"/>
              </a:buClr>
              <a:buFont typeface="Wingdings" panose="05000000000000000000" pitchFamily="2" charset="2"/>
              <a:buChar char="§"/>
            </a:pPr>
            <a:endParaRPr lang="en-US" altLang="ko-KR" sz="1800"/>
          </a:p>
          <a:p>
            <a:pPr lvl="1">
              <a:spcAft>
                <a:spcPts val="400"/>
              </a:spcAft>
              <a:buClr>
                <a:srgbClr val="595959"/>
              </a:buClr>
              <a:buFont typeface="Wingdings" panose="05000000000000000000" pitchFamily="2" charset="2"/>
              <a:buChar char="§"/>
            </a:pPr>
            <a:endParaRPr lang="en-US" altLang="ko-KR" sz="1800"/>
          </a:p>
        </p:txBody>
      </p:sp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1917700" y="1503363"/>
            <a:ext cx="4178300" cy="52133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vl="1">
              <a:spcAft>
                <a:spcPts val="40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800" dirty="0" err="1"/>
              <a:t>바차트</a:t>
            </a:r>
            <a:r>
              <a:rPr lang="ko-KR" altLang="en-US" sz="1800" dirty="0"/>
              <a:t> 차트 그리기</a:t>
            </a:r>
            <a:endParaRPr lang="en-US" altLang="ko-KR" sz="18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en-US" altLang="ko-KR" sz="11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100" dirty="0"/>
              <a:t>	</a:t>
            </a:r>
            <a:endParaRPr lang="en-US" altLang="ko-KR" sz="1100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 bwMode="auto">
          <a:xfrm>
            <a:off x="5880100" y="1498600"/>
            <a:ext cx="4178300" cy="52133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vl="1">
              <a:spcAft>
                <a:spcPts val="400"/>
              </a:spcAft>
              <a:buClr>
                <a:srgbClr val="595959"/>
              </a:buClr>
              <a:buFont typeface="Arial" panose="020B0604020202020204" pitchFamily="34" charset="0"/>
              <a:buChar char="•"/>
              <a:defRPr/>
            </a:pPr>
            <a:endParaRPr lang="en-US" altLang="ko-KR" sz="18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es-ES" altLang="ko-KR" sz="11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100" dirty="0"/>
              <a:t>		</a:t>
            </a:r>
            <a:endParaRPr lang="en-US" altLang="ko-KR" sz="1100" dirty="0"/>
          </a:p>
        </p:txBody>
      </p:sp>
      <p:pic>
        <p:nvPicPr>
          <p:cNvPr id="50184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526" y="2082800"/>
            <a:ext cx="35909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502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네이버 </a:t>
            </a:r>
            <a:r>
              <a:rPr lang="en-US" altLang="ko-KR" smtClean="0"/>
              <a:t>API</a:t>
            </a:r>
            <a:r>
              <a:rPr lang="ko-KR" altLang="en-US" smtClean="0"/>
              <a:t>를 이용한 크롤링</a:t>
            </a:r>
          </a:p>
        </p:txBody>
      </p:sp>
      <p:sp>
        <p:nvSpPr>
          <p:cNvPr id="13315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 err="1"/>
              <a:t>크롤링이란</a:t>
            </a:r>
            <a:endParaRPr lang="en-US" altLang="ko-KR" dirty="0"/>
          </a:p>
          <a:p>
            <a:pPr lvl="1">
              <a:defRPr/>
            </a:pPr>
            <a:r>
              <a:rPr lang="ko-KR" altLang="en-US" dirty="0" err="1"/>
              <a:t>크롤링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웹에서 데이터를 수집하는 작업</a:t>
            </a:r>
            <a:endParaRPr lang="en-US" altLang="ko-KR" dirty="0"/>
          </a:p>
          <a:p>
            <a:pPr lvl="3">
              <a:defRPr/>
            </a:pPr>
            <a:r>
              <a:rPr lang="ko-KR" altLang="en-US" dirty="0" err="1"/>
              <a:t>크롤러</a:t>
            </a:r>
            <a:r>
              <a:rPr lang="ko-KR" altLang="en-US" dirty="0"/>
              <a:t> 또는 </a:t>
            </a:r>
            <a:r>
              <a:rPr lang="ko-KR" altLang="en-US" dirty="0" err="1"/>
              <a:t>스파이더라는</a:t>
            </a:r>
            <a:r>
              <a:rPr lang="ko-KR" altLang="en-US" dirty="0"/>
              <a:t> 프로그램으로 웹 사이트에서 데이터를 추출</a:t>
            </a: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2">
              <a:defRPr/>
            </a:pPr>
            <a:r>
              <a:rPr lang="ko-KR" altLang="en-US" dirty="0"/>
              <a:t>웹 </a:t>
            </a:r>
            <a:r>
              <a:rPr lang="en-US" altLang="ko-KR" dirty="0"/>
              <a:t>API</a:t>
            </a:r>
          </a:p>
          <a:p>
            <a:pPr lvl="3">
              <a:defRPr/>
            </a:pPr>
            <a:r>
              <a:rPr lang="ko-KR" altLang="en-US" dirty="0"/>
              <a:t>웹 </a:t>
            </a:r>
            <a:r>
              <a:rPr lang="en-US" altLang="ko-KR" dirty="0"/>
              <a:t>API</a:t>
            </a:r>
            <a:r>
              <a:rPr lang="ko-KR" altLang="en-US" dirty="0"/>
              <a:t>는 일반적으로 </a:t>
            </a:r>
            <a:r>
              <a:rPr lang="en-US" altLang="ko-KR" dirty="0"/>
              <a:t>HTTP </a:t>
            </a:r>
            <a:r>
              <a:rPr lang="ko-KR" altLang="en-US" dirty="0"/>
              <a:t>통신을 사용하는데 사용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지도</a:t>
            </a:r>
            <a:r>
              <a:rPr lang="en-US" altLang="ko-KR" dirty="0"/>
              <a:t>, </a:t>
            </a:r>
            <a:r>
              <a:rPr lang="ko-KR" altLang="en-US" dirty="0"/>
              <a:t>검색</a:t>
            </a:r>
            <a:r>
              <a:rPr lang="en-US" altLang="ko-KR" dirty="0"/>
              <a:t>, </a:t>
            </a:r>
            <a:r>
              <a:rPr lang="ko-KR" altLang="en-US" dirty="0"/>
              <a:t>주가</a:t>
            </a:r>
            <a:r>
              <a:rPr lang="en-US" altLang="ko-KR" dirty="0"/>
              <a:t>, </a:t>
            </a:r>
            <a:r>
              <a:rPr lang="ko-KR" altLang="en-US" dirty="0"/>
              <a:t>환율 등 다양한 정보를 가지고 있는 웹 사이트의 기능을 외부에서 쉽게 사용할 수 있도록 사용 절차와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규약을 정의한 것</a:t>
            </a:r>
          </a:p>
        </p:txBody>
      </p:sp>
      <p:pic>
        <p:nvPicPr>
          <p:cNvPr id="13317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675" y="4292600"/>
            <a:ext cx="327660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676" y="3919539"/>
            <a:ext cx="4117975" cy="245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36455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네이버 </a:t>
            </a:r>
            <a:r>
              <a:rPr lang="en-US" altLang="ko-KR" smtClean="0"/>
              <a:t>API</a:t>
            </a:r>
            <a:r>
              <a:rPr lang="ko-KR" altLang="en-US" smtClean="0"/>
              <a:t>를 이용한 크롤링</a:t>
            </a:r>
          </a:p>
        </p:txBody>
      </p:sp>
      <p:sp>
        <p:nvSpPr>
          <p:cNvPr id="14339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네이버 개발자 가입 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ko-KR" altLang="en-US" dirty="0"/>
              <a:t>네이버 개발자 센터 접속하기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네이버 개발자 센터</a:t>
            </a:r>
            <a:r>
              <a:rPr lang="en-US" altLang="ko-KR" dirty="0"/>
              <a:t>(https:// developers.naver.com)</a:t>
            </a:r>
            <a:r>
              <a:rPr lang="ko-KR" altLang="en-US" dirty="0"/>
              <a:t>에 접속</a:t>
            </a:r>
          </a:p>
        </p:txBody>
      </p:sp>
      <p:pic>
        <p:nvPicPr>
          <p:cNvPr id="14341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100" y="2636838"/>
            <a:ext cx="5041900" cy="307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14375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네이버 </a:t>
            </a:r>
            <a:r>
              <a:rPr lang="en-US" altLang="ko-KR" smtClean="0"/>
              <a:t>API</a:t>
            </a:r>
            <a:r>
              <a:rPr lang="ko-KR" altLang="en-US" smtClean="0"/>
              <a:t>를 이용한 크롤링</a:t>
            </a:r>
          </a:p>
        </p:txBody>
      </p:sp>
      <p:sp>
        <p:nvSpPr>
          <p:cNvPr id="15363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네이버 개발자 가입 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ko-KR" altLang="en-US" dirty="0"/>
              <a:t>오픈 </a:t>
            </a:r>
            <a:r>
              <a:rPr lang="en-US" altLang="ko-KR" dirty="0"/>
              <a:t>API </a:t>
            </a:r>
            <a:r>
              <a:rPr lang="ko-KR" altLang="en-US" dirty="0"/>
              <a:t>이용 신청하기</a:t>
            </a:r>
            <a:endParaRPr lang="en-US" altLang="ko-KR" dirty="0"/>
          </a:p>
        </p:txBody>
      </p:sp>
      <p:pic>
        <p:nvPicPr>
          <p:cNvPr id="15365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4" y="2492376"/>
            <a:ext cx="5195887" cy="333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18070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네이버 </a:t>
            </a:r>
            <a:r>
              <a:rPr lang="en-US" altLang="ko-KR" smtClean="0"/>
              <a:t>API</a:t>
            </a:r>
            <a:r>
              <a:rPr lang="ko-KR" altLang="en-US" smtClean="0"/>
              <a:t>를 이용한 크롤링</a:t>
            </a:r>
          </a:p>
        </p:txBody>
      </p:sp>
      <p:sp>
        <p:nvSpPr>
          <p:cNvPr id="16387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네이버 개발자 가입 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r>
              <a:rPr lang="ko-KR" altLang="en-US" dirty="0"/>
              <a:t>애플리케이션 등록하기</a:t>
            </a:r>
            <a:endParaRPr lang="en-US" altLang="ko-KR" dirty="0"/>
          </a:p>
        </p:txBody>
      </p:sp>
      <p:pic>
        <p:nvPicPr>
          <p:cNvPr id="16389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538" y="2420938"/>
            <a:ext cx="4603750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62486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네이버 </a:t>
            </a:r>
            <a:r>
              <a:rPr lang="en-US" altLang="ko-KR" smtClean="0"/>
              <a:t>API</a:t>
            </a:r>
            <a:r>
              <a:rPr lang="ko-KR" altLang="en-US" smtClean="0"/>
              <a:t>를 이용한 크롤링</a:t>
            </a:r>
          </a:p>
        </p:txBody>
      </p:sp>
      <p:sp>
        <p:nvSpPr>
          <p:cNvPr id="17411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네이버 개발자 가입 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4"/>
              <a:defRPr/>
            </a:pPr>
            <a:r>
              <a:rPr lang="ko-KR" altLang="en-US" dirty="0"/>
              <a:t>애플리케이션 정보 확인하기</a:t>
            </a:r>
            <a:endParaRPr lang="en-US" altLang="ko-KR" dirty="0"/>
          </a:p>
        </p:txBody>
      </p:sp>
      <p:pic>
        <p:nvPicPr>
          <p:cNvPr id="17413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5" y="2492376"/>
            <a:ext cx="6154738" cy="316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47096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네이버 </a:t>
            </a:r>
            <a:r>
              <a:rPr lang="en-US" altLang="ko-KR" smtClean="0"/>
              <a:t>API</a:t>
            </a:r>
            <a:r>
              <a:rPr lang="ko-KR" altLang="en-US" smtClean="0"/>
              <a:t>를 이용한 크롤링</a:t>
            </a:r>
          </a:p>
        </p:txBody>
      </p:sp>
      <p:sp>
        <p:nvSpPr>
          <p:cNvPr id="18435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네이버 개발자 가입 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4"/>
              <a:defRPr/>
            </a:pPr>
            <a:r>
              <a:rPr lang="ko-KR" altLang="en-US" dirty="0"/>
              <a:t>애플리케이션 정보 확인하기</a:t>
            </a:r>
            <a:endParaRPr lang="en-US" altLang="ko-KR" dirty="0"/>
          </a:p>
        </p:txBody>
      </p:sp>
      <p:pic>
        <p:nvPicPr>
          <p:cNvPr id="18437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5" y="2492376"/>
            <a:ext cx="6154738" cy="316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85190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네이버 </a:t>
            </a:r>
            <a:r>
              <a:rPr lang="en-US" altLang="ko-KR" smtClean="0"/>
              <a:t>API</a:t>
            </a:r>
            <a:r>
              <a:rPr lang="ko-KR" altLang="en-US" smtClean="0"/>
              <a:t>를 이용한 크롤링</a:t>
            </a:r>
          </a:p>
        </p:txBody>
      </p:sp>
      <p:sp>
        <p:nvSpPr>
          <p:cNvPr id="19459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네이버 개발자 가입 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5"/>
              <a:defRPr/>
            </a:pPr>
            <a:r>
              <a:rPr lang="ko-KR" altLang="en-US" dirty="0"/>
              <a:t>검색 </a:t>
            </a:r>
            <a:r>
              <a:rPr lang="en-US" altLang="ko-KR" dirty="0"/>
              <a:t>API </a:t>
            </a:r>
            <a:r>
              <a:rPr lang="ko-KR" altLang="en-US" dirty="0"/>
              <a:t>이용 안내 페이지 확인하기</a:t>
            </a:r>
            <a:endParaRPr lang="en-US" altLang="ko-KR" dirty="0"/>
          </a:p>
        </p:txBody>
      </p:sp>
      <p:pic>
        <p:nvPicPr>
          <p:cNvPr id="19461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41"/>
          <a:stretch>
            <a:fillRect/>
          </a:stretch>
        </p:blipFill>
        <p:spPr bwMode="auto">
          <a:xfrm>
            <a:off x="2028826" y="2835276"/>
            <a:ext cx="3929063" cy="253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96"/>
          <a:stretch>
            <a:fillRect/>
          </a:stretch>
        </p:blipFill>
        <p:spPr bwMode="auto">
          <a:xfrm>
            <a:off x="6172201" y="2774951"/>
            <a:ext cx="3929063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68101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네이버 </a:t>
            </a:r>
            <a:r>
              <a:rPr lang="en-US" altLang="ko-KR" smtClean="0"/>
              <a:t>API</a:t>
            </a:r>
            <a:r>
              <a:rPr lang="ko-KR" altLang="en-US" smtClean="0"/>
              <a:t>를 이용한 크롤링</a:t>
            </a:r>
          </a:p>
        </p:txBody>
      </p:sp>
      <p:sp>
        <p:nvSpPr>
          <p:cNvPr id="20483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네이버 뉴스 </a:t>
            </a:r>
            <a:r>
              <a:rPr lang="ko-KR" altLang="en-US" dirty="0" err="1"/>
              <a:t>크롤링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ko-KR" altLang="en-US" dirty="0"/>
              <a:t>전체 작업 설계하기</a:t>
            </a:r>
            <a:endParaRPr lang="en-US" altLang="ko-KR" dirty="0"/>
          </a:p>
        </p:txBody>
      </p:sp>
      <p:pic>
        <p:nvPicPr>
          <p:cNvPr id="20485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964" y="2492375"/>
            <a:ext cx="5514975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92474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네이버 </a:t>
            </a:r>
            <a:r>
              <a:rPr lang="en-US" altLang="ko-KR" smtClean="0"/>
              <a:t>API</a:t>
            </a:r>
            <a:r>
              <a:rPr lang="ko-KR" altLang="en-US" smtClean="0"/>
              <a:t>를 이용한 크롤링</a:t>
            </a:r>
          </a:p>
        </p:txBody>
      </p:sp>
      <p:sp>
        <p:nvSpPr>
          <p:cNvPr id="21507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네이버 뉴스 </a:t>
            </a:r>
            <a:r>
              <a:rPr lang="ko-KR" altLang="en-US" dirty="0" err="1"/>
              <a:t>크롤링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ko-KR" altLang="en-US" dirty="0"/>
              <a:t>프로그램 구성 설계하기</a:t>
            </a:r>
            <a:endParaRPr lang="en-US" altLang="ko-KR" dirty="0"/>
          </a:p>
        </p:txBody>
      </p:sp>
      <p:pic>
        <p:nvPicPr>
          <p:cNvPr id="21509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9" y="2276476"/>
            <a:ext cx="7273925" cy="349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8146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빅데이터의 이해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1819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빅데이터의 특징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데이터 측면 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초기에는 빅데이터의 특징을 </a:t>
            </a:r>
            <a:r>
              <a:rPr lang="en-US" altLang="ko-KR" dirty="0"/>
              <a:t>3V</a:t>
            </a:r>
            <a:r>
              <a:rPr lang="ko-KR" altLang="en-US" dirty="0"/>
              <a:t>로 일컬어지는 규모</a:t>
            </a:r>
            <a:r>
              <a:rPr lang="en-US" altLang="ko-KR" dirty="0"/>
              <a:t>, </a:t>
            </a:r>
            <a:r>
              <a:rPr lang="ko-KR" altLang="en-US" dirty="0"/>
              <a:t>다양성</a:t>
            </a:r>
            <a:r>
              <a:rPr lang="en-US" altLang="ko-KR" dirty="0"/>
              <a:t>, </a:t>
            </a:r>
            <a:r>
              <a:rPr lang="ko-KR" altLang="en-US" dirty="0"/>
              <a:t>속도로 나타냄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빅데이터를 통한 가치 창출이 중요해지면서 정확성과 가치를 추가한 </a:t>
            </a:r>
            <a:r>
              <a:rPr lang="en-US" altLang="ko-KR" dirty="0"/>
              <a:t>5V</a:t>
            </a:r>
            <a:r>
              <a:rPr lang="ko-KR" altLang="en-US" dirty="0"/>
              <a:t>로 나타냄</a:t>
            </a:r>
          </a:p>
        </p:txBody>
      </p:sp>
      <p:pic>
        <p:nvPicPr>
          <p:cNvPr id="16388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775" y="2852739"/>
            <a:ext cx="5975350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3"/>
          <a:stretch>
            <a:fillRect/>
          </a:stretch>
        </p:blipFill>
        <p:spPr bwMode="auto">
          <a:xfrm>
            <a:off x="3167063" y="5202239"/>
            <a:ext cx="5961062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665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네이버 </a:t>
            </a:r>
            <a:r>
              <a:rPr lang="en-US" altLang="ko-KR" smtClean="0"/>
              <a:t>API</a:t>
            </a:r>
            <a:r>
              <a:rPr lang="ko-KR" altLang="en-US" smtClean="0"/>
              <a:t>를 이용한 크롤링</a:t>
            </a:r>
          </a:p>
        </p:txBody>
      </p:sp>
      <p:sp>
        <p:nvSpPr>
          <p:cNvPr id="22531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네이버 뉴스 </a:t>
            </a:r>
            <a:r>
              <a:rPr lang="ko-KR" altLang="en-US" dirty="0" err="1"/>
              <a:t>크롤링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r>
              <a:rPr lang="ko-KR" altLang="en-US" dirty="0"/>
              <a:t>함수 설계하기</a:t>
            </a:r>
            <a:endParaRPr lang="en-US" altLang="ko-KR" dirty="0"/>
          </a:p>
          <a:p>
            <a:pPr marL="971550" lvl="3" indent="-342900">
              <a:buFont typeface="+mj-lt"/>
              <a:buAutoNum type="arabicPeriod"/>
              <a:defRPr/>
            </a:pPr>
            <a:r>
              <a:rPr lang="en-US" altLang="ko-KR" dirty="0"/>
              <a:t>[CODE 0] </a:t>
            </a:r>
            <a:r>
              <a:rPr lang="ko-KR" altLang="en-US" dirty="0"/>
              <a:t>전체 작업 스토리를 설계</a:t>
            </a:r>
            <a:endParaRPr lang="en-US" altLang="ko-KR" dirty="0"/>
          </a:p>
          <a:p>
            <a:pPr marL="628650" lvl="3" indent="0">
              <a:buNone/>
              <a:defRPr/>
            </a:pPr>
            <a:endParaRPr lang="en-US" altLang="ko-KR" dirty="0"/>
          </a:p>
          <a:p>
            <a:pPr lvl="2">
              <a:defRPr/>
            </a:pPr>
            <a:r>
              <a:rPr lang="ko-KR" altLang="en-US" sz="1400" dirty="0"/>
              <a:t>지역 변수</a:t>
            </a:r>
          </a:p>
          <a:p>
            <a:pPr marL="628650" lvl="3" indent="0">
              <a:buNone/>
              <a:defRPr/>
            </a:pPr>
            <a:r>
              <a:rPr lang="en-US" altLang="ko-KR" dirty="0"/>
              <a:t>node: </a:t>
            </a:r>
            <a:r>
              <a:rPr lang="ko-KR" altLang="en-US" dirty="0"/>
              <a:t>네이버 검색 </a:t>
            </a:r>
            <a:r>
              <a:rPr lang="en-US" altLang="ko-KR" dirty="0"/>
              <a:t>API</a:t>
            </a:r>
            <a:r>
              <a:rPr lang="ko-KR" altLang="en-US" dirty="0"/>
              <a:t>에서 검색할 대상 노드</a:t>
            </a:r>
            <a:r>
              <a:rPr lang="en-US" altLang="ko-KR" dirty="0"/>
              <a:t>([</a:t>
            </a:r>
            <a:r>
              <a:rPr lang="ko-KR" altLang="en-US" dirty="0"/>
              <a:t>표 </a:t>
            </a:r>
            <a:r>
              <a:rPr lang="en-US" altLang="ko-KR" dirty="0"/>
              <a:t>5-2] </a:t>
            </a:r>
            <a:r>
              <a:rPr lang="ko-KR" altLang="en-US" dirty="0"/>
              <a:t>참고</a:t>
            </a:r>
            <a:r>
              <a:rPr lang="en-US" altLang="ko-KR" dirty="0"/>
              <a:t>)</a:t>
            </a:r>
          </a:p>
          <a:p>
            <a:pPr marL="628650" lvl="3" indent="0">
              <a:buNone/>
              <a:defRPr/>
            </a:pPr>
            <a:r>
              <a:rPr lang="en-US" altLang="ko-KR" dirty="0" err="1"/>
              <a:t>srcText</a:t>
            </a:r>
            <a:r>
              <a:rPr lang="en-US" altLang="ko-KR" dirty="0"/>
              <a:t>: </a:t>
            </a:r>
            <a:r>
              <a:rPr lang="ko-KR" altLang="en-US" dirty="0"/>
              <a:t>사용자 입력으로 받은 </a:t>
            </a:r>
            <a:r>
              <a:rPr lang="ko-KR" altLang="en-US" dirty="0" err="1"/>
              <a:t>검색어</a:t>
            </a:r>
            <a:r>
              <a:rPr lang="ko-KR" altLang="en-US" dirty="0"/>
              <a:t> 저장</a:t>
            </a:r>
          </a:p>
          <a:p>
            <a:pPr marL="628650" lvl="3" indent="0">
              <a:buNone/>
              <a:defRPr/>
            </a:pPr>
            <a:r>
              <a:rPr lang="en-US" altLang="ko-KR" dirty="0" err="1"/>
              <a:t>cnt</a:t>
            </a:r>
            <a:r>
              <a:rPr lang="en-US" altLang="ko-KR" dirty="0"/>
              <a:t>: </a:t>
            </a:r>
            <a:r>
              <a:rPr lang="ko-KR" altLang="en-US" dirty="0"/>
              <a:t>검색 결과 카운트</a:t>
            </a:r>
          </a:p>
          <a:p>
            <a:pPr marL="628650" lvl="3" indent="0">
              <a:buNone/>
              <a:defRPr/>
            </a:pPr>
            <a:r>
              <a:rPr lang="en-US" altLang="ko-KR" dirty="0" err="1"/>
              <a:t>jsonResult</a:t>
            </a:r>
            <a:r>
              <a:rPr lang="en-US" altLang="ko-KR" dirty="0"/>
              <a:t>: </a:t>
            </a:r>
            <a:r>
              <a:rPr lang="ko-KR" altLang="en-US" dirty="0"/>
              <a:t>검색 결과를 정리하여 저장할 리스트 객체</a:t>
            </a:r>
          </a:p>
          <a:p>
            <a:pPr marL="628650" lvl="3" indent="0">
              <a:buNone/>
              <a:defRPr/>
            </a:pPr>
            <a:r>
              <a:rPr lang="en-US" altLang="ko-KR" dirty="0" err="1"/>
              <a:t>jsonResponse</a:t>
            </a:r>
            <a:r>
              <a:rPr lang="en-US" altLang="ko-KR" dirty="0"/>
              <a:t>: </a:t>
            </a:r>
            <a:r>
              <a:rPr lang="ko-KR" altLang="en-US" dirty="0"/>
              <a:t>네이버 뉴스 검색에 대한 응답을 저장하는 객체</a:t>
            </a:r>
          </a:p>
          <a:p>
            <a:pPr marL="628650" lvl="3" indent="0">
              <a:buNone/>
              <a:defRPr/>
            </a:pPr>
            <a:r>
              <a:rPr lang="en-US" altLang="ko-KR" dirty="0"/>
              <a:t>total: </a:t>
            </a:r>
            <a:r>
              <a:rPr lang="ko-KR" altLang="en-US" dirty="0"/>
              <a:t>전체 검색 결과 개수</a:t>
            </a:r>
          </a:p>
          <a:p>
            <a:pPr marL="628650" lvl="3" indent="0">
              <a:buNone/>
              <a:defRPr/>
            </a:pPr>
            <a:r>
              <a:rPr lang="en-US" altLang="ko-KR" dirty="0"/>
              <a:t>post: </a:t>
            </a:r>
            <a:r>
              <a:rPr lang="ko-KR" altLang="en-US" dirty="0" err="1"/>
              <a:t>응답받은</a:t>
            </a:r>
            <a:r>
              <a:rPr lang="ko-KR" altLang="en-US" dirty="0"/>
              <a:t> 검색 결과 중에서 한 개를 저장한 객체</a:t>
            </a:r>
          </a:p>
          <a:p>
            <a:pPr marL="628650" lvl="3" indent="0">
              <a:buNone/>
              <a:defRPr/>
            </a:pPr>
            <a:r>
              <a:rPr lang="en-US" altLang="ko-KR" dirty="0"/>
              <a:t>items: </a:t>
            </a:r>
            <a:r>
              <a:rPr lang="ko-KR" altLang="en-US" dirty="0"/>
              <a:t>전체 응답 검색 결과로 내부 항목은 </a:t>
            </a:r>
            <a:r>
              <a:rPr lang="en-US" altLang="ko-KR" dirty="0"/>
              <a:t>title, </a:t>
            </a:r>
            <a:r>
              <a:rPr lang="en-US" altLang="ko-KR" dirty="0" err="1"/>
              <a:t>originallink</a:t>
            </a:r>
            <a:r>
              <a:rPr lang="en-US" altLang="ko-KR" dirty="0"/>
              <a:t>, link, </a:t>
            </a:r>
            <a:r>
              <a:rPr lang="en-US" altLang="ko-KR" dirty="0" err="1"/>
              <a:t>description,pubDate</a:t>
            </a:r>
            <a:endParaRPr lang="en-US" altLang="ko-KR" dirty="0"/>
          </a:p>
          <a:p>
            <a:pPr marL="628650" lvl="3" indent="0">
              <a:buNone/>
              <a:defRPr/>
            </a:pPr>
            <a:r>
              <a:rPr lang="en-US" altLang="ko-KR" dirty="0" err="1"/>
              <a:t>jsonFile</a:t>
            </a:r>
            <a:r>
              <a:rPr lang="en-US" altLang="ko-KR" dirty="0"/>
              <a:t>: JSON </a:t>
            </a:r>
            <a:r>
              <a:rPr lang="ko-KR" altLang="en-US" dirty="0"/>
              <a:t>파일에 저장할 데이터를 담은 객체</a:t>
            </a:r>
          </a:p>
          <a:p>
            <a:pPr lvl="3">
              <a:defRPr/>
            </a:pPr>
            <a:endParaRPr lang="en-US" altLang="ko-KR" dirty="0"/>
          </a:p>
          <a:p>
            <a:pPr lvl="2">
              <a:defRPr/>
            </a:pPr>
            <a:r>
              <a:rPr lang="ko-KR" altLang="en-US" sz="1400" dirty="0"/>
              <a:t>메서드</a:t>
            </a:r>
          </a:p>
          <a:p>
            <a:pPr marL="628650" lvl="3" indent="0">
              <a:buNone/>
              <a:defRPr/>
            </a:pPr>
            <a:r>
              <a:rPr lang="en-US" altLang="ko-KR" dirty="0"/>
              <a:t>input('</a:t>
            </a:r>
            <a:r>
              <a:rPr lang="ko-KR" altLang="en-US" dirty="0" err="1"/>
              <a:t>검색어를</a:t>
            </a:r>
            <a:r>
              <a:rPr lang="ko-KR" altLang="en-US" dirty="0"/>
              <a:t> 입력하세요</a:t>
            </a:r>
            <a:r>
              <a:rPr lang="en-US" altLang="ko-KR" dirty="0"/>
              <a:t>: '): </a:t>
            </a:r>
            <a:r>
              <a:rPr lang="ko-KR" altLang="en-US" dirty="0"/>
              <a:t>사용자로부터 입력을 받는다</a:t>
            </a:r>
            <a:r>
              <a:rPr lang="en-US" altLang="ko-KR" dirty="0"/>
              <a:t>.</a:t>
            </a:r>
          </a:p>
          <a:p>
            <a:pPr marL="628650" lvl="3" indent="0">
              <a:buNone/>
              <a:defRPr/>
            </a:pPr>
            <a:r>
              <a:rPr lang="en-US" altLang="ko-KR" dirty="0" err="1"/>
              <a:t>getNaverSearch</a:t>
            </a:r>
            <a:r>
              <a:rPr lang="en-US" altLang="ko-KR" dirty="0"/>
              <a:t>(node, </a:t>
            </a:r>
            <a:r>
              <a:rPr lang="en-US" altLang="ko-KR" dirty="0" err="1"/>
              <a:t>srcText</a:t>
            </a:r>
            <a:r>
              <a:rPr lang="en-US" altLang="ko-KR" dirty="0"/>
              <a:t>, 1, 100): 1</a:t>
            </a:r>
            <a:r>
              <a:rPr lang="ko-KR" altLang="en-US" dirty="0"/>
              <a:t>부터 </a:t>
            </a:r>
            <a:r>
              <a:rPr lang="en-US" altLang="ko-KR" dirty="0"/>
              <a:t>100</a:t>
            </a:r>
            <a:r>
              <a:rPr lang="ko-KR" altLang="en-US" dirty="0"/>
              <a:t>개의 검색 결과를 처리한다</a:t>
            </a:r>
            <a:r>
              <a:rPr lang="en-US" altLang="ko-KR" dirty="0"/>
              <a:t>([CODE 2]).</a:t>
            </a:r>
          </a:p>
          <a:p>
            <a:pPr marL="628650" lvl="3" indent="0">
              <a:buNone/>
              <a:defRPr/>
            </a:pPr>
            <a:r>
              <a:rPr lang="en-US" altLang="ko-KR" dirty="0" err="1"/>
              <a:t>getPostData</a:t>
            </a:r>
            <a:r>
              <a:rPr lang="en-US" altLang="ko-KR" dirty="0"/>
              <a:t>(): </a:t>
            </a:r>
            <a:r>
              <a:rPr lang="ko-KR" altLang="en-US" dirty="0"/>
              <a:t>검색 결과 한 개를 처리한다</a:t>
            </a:r>
            <a:r>
              <a:rPr lang="en-US" altLang="ko-KR" dirty="0"/>
              <a:t>([CODE 2]).</a:t>
            </a:r>
          </a:p>
          <a:p>
            <a:pPr marL="628650" lvl="3" indent="0">
              <a:buNone/>
              <a:defRPr/>
            </a:pPr>
            <a:r>
              <a:rPr lang="en-US" altLang="ko-KR" dirty="0" err="1"/>
              <a:t>json.dumps</a:t>
            </a:r>
            <a:r>
              <a:rPr lang="en-US" altLang="ko-KR" dirty="0"/>
              <a:t>(): </a:t>
            </a:r>
            <a:r>
              <a:rPr lang="ko-KR" altLang="en-US" dirty="0"/>
              <a:t>객체를 </a:t>
            </a:r>
            <a:r>
              <a:rPr lang="en-US" altLang="ko-KR" dirty="0"/>
              <a:t>JSON </a:t>
            </a:r>
            <a:r>
              <a:rPr lang="ko-KR" altLang="en-US" dirty="0"/>
              <a:t>형식으로 변환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9612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03388" y="1916113"/>
            <a:ext cx="4608512" cy="482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555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네이버 </a:t>
            </a:r>
            <a:r>
              <a:rPr lang="en-US" altLang="ko-KR" smtClean="0"/>
              <a:t>API</a:t>
            </a:r>
            <a:r>
              <a:rPr lang="ko-KR" altLang="en-US" smtClean="0"/>
              <a:t>를 이용한 크롤링</a:t>
            </a:r>
          </a:p>
        </p:txBody>
      </p:sp>
      <p:sp>
        <p:nvSpPr>
          <p:cNvPr id="23556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네이버 뉴스 </a:t>
            </a:r>
            <a:r>
              <a:rPr lang="ko-KR" altLang="en-US" dirty="0" err="1"/>
              <a:t>크롤링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r>
              <a:rPr lang="ko-KR" altLang="en-US" dirty="0"/>
              <a:t>함수 설계하기</a:t>
            </a:r>
            <a:endParaRPr lang="en-US" altLang="ko-KR" dirty="0"/>
          </a:p>
          <a:p>
            <a:pPr marL="628650" lvl="3" indent="0">
              <a:buNone/>
              <a:defRPr/>
            </a:pPr>
            <a:endParaRPr lang="en-US" altLang="ko-KR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1416051" y="1916113"/>
            <a:ext cx="5040313" cy="52133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950" dirty="0"/>
              <a:t>01  </a:t>
            </a:r>
            <a:r>
              <a:rPr lang="es-ES" altLang="ko-KR" sz="950" b="1" dirty="0"/>
              <a:t>def main():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950" dirty="0"/>
              <a:t>02      node = 'news' #</a:t>
            </a:r>
            <a:r>
              <a:rPr lang="ko-KR" altLang="en-US" sz="950" dirty="0"/>
              <a:t>크롤링할 대상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950" dirty="0"/>
              <a:t>03      srcText = input('</a:t>
            </a:r>
            <a:r>
              <a:rPr lang="ko-KR" altLang="en-US" sz="950" dirty="0" err="1"/>
              <a:t>검색어를</a:t>
            </a:r>
            <a:r>
              <a:rPr lang="ko-KR" altLang="en-US" sz="950" dirty="0"/>
              <a:t> 입력하세요</a:t>
            </a:r>
            <a:r>
              <a:rPr lang="en-US" altLang="ko-KR" sz="950" dirty="0"/>
              <a:t>: ')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950" dirty="0"/>
              <a:t>04      cnt = 0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950" dirty="0"/>
              <a:t>05      jsonResult = []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950" dirty="0"/>
              <a:t>06	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950" dirty="0"/>
              <a:t>07      jsonResponse = </a:t>
            </a:r>
            <a:r>
              <a:rPr lang="es-ES" altLang="ko-KR" sz="950" b="1" dirty="0"/>
              <a:t>getNaverSearch</a:t>
            </a:r>
            <a:r>
              <a:rPr lang="es-ES" altLang="ko-KR" sz="950" dirty="0"/>
              <a:t>(node, srcText, 1, 100) #[CODE 2]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950" dirty="0"/>
              <a:t>08      total = jsonResponse['total']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950" dirty="0"/>
              <a:t>09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950" dirty="0"/>
              <a:t>10      while ((jsonResponse != None) and (jsonResponse['display'] != 0)):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950" dirty="0"/>
              <a:t>11          for post in jsonResponse['items']: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950" dirty="0"/>
              <a:t>12              cnt += 1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950" dirty="0"/>
              <a:t>13              </a:t>
            </a:r>
            <a:r>
              <a:rPr lang="es-ES" altLang="ko-KR" sz="950" b="1" dirty="0"/>
              <a:t>getPostData</a:t>
            </a:r>
            <a:r>
              <a:rPr lang="es-ES" altLang="ko-KR" sz="950" dirty="0"/>
              <a:t>(post, jsonResult, cnt) #[CODE 3]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950" dirty="0"/>
              <a:t>14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950" dirty="0"/>
              <a:t>15          start = jsonResponse['start'] + jsonResponse['display']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950" dirty="0"/>
              <a:t>16          </a:t>
            </a:r>
            <a:r>
              <a:rPr lang="en-US" altLang="ko-KR" sz="950" dirty="0" err="1"/>
              <a:t>jsonResponse</a:t>
            </a:r>
            <a:r>
              <a:rPr lang="en-US" altLang="ko-KR" sz="950" dirty="0"/>
              <a:t> = </a:t>
            </a:r>
            <a:r>
              <a:rPr lang="en-US" altLang="ko-KR" sz="950" dirty="0" err="1"/>
              <a:t>getNaverSearch</a:t>
            </a:r>
            <a:r>
              <a:rPr lang="en-US" altLang="ko-KR" sz="950" dirty="0"/>
              <a:t>(node, </a:t>
            </a:r>
            <a:r>
              <a:rPr lang="en-US" altLang="ko-KR" sz="950" dirty="0" err="1"/>
              <a:t>srcText</a:t>
            </a:r>
            <a:r>
              <a:rPr lang="en-US" altLang="ko-KR" sz="950" dirty="0"/>
              <a:t>, start, 100) #[CODE 2]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950" dirty="0"/>
              <a:t>17 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950" dirty="0"/>
              <a:t>18      print('</a:t>
            </a:r>
            <a:r>
              <a:rPr lang="ko-KR" altLang="en-US" sz="950" dirty="0"/>
              <a:t>전체 검색 </a:t>
            </a:r>
            <a:r>
              <a:rPr lang="en-US" altLang="ko-KR" sz="950" dirty="0"/>
              <a:t>: %d </a:t>
            </a:r>
            <a:r>
              <a:rPr lang="ko-KR" altLang="en-US" sz="950" dirty="0"/>
              <a:t>건</a:t>
            </a:r>
            <a:r>
              <a:rPr lang="en-US" altLang="ko-KR" sz="950" dirty="0"/>
              <a:t>' %total)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950" dirty="0"/>
              <a:t>19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950" dirty="0"/>
              <a:t>20      with open('%s_</a:t>
            </a:r>
            <a:r>
              <a:rPr lang="en-US" altLang="ko-KR" sz="950" dirty="0" err="1"/>
              <a:t>naver</a:t>
            </a:r>
            <a:r>
              <a:rPr lang="en-US" altLang="ko-KR" sz="950" dirty="0"/>
              <a:t>_%</a:t>
            </a:r>
            <a:r>
              <a:rPr lang="en-US" altLang="ko-KR" sz="950" dirty="0" err="1"/>
              <a:t>s.json</a:t>
            </a:r>
            <a:r>
              <a:rPr lang="en-US" altLang="ko-KR" sz="950" dirty="0"/>
              <a:t>' % (</a:t>
            </a:r>
            <a:r>
              <a:rPr lang="en-US" altLang="ko-KR" sz="950" dirty="0" err="1"/>
              <a:t>srcText</a:t>
            </a:r>
            <a:r>
              <a:rPr lang="en-US" altLang="ko-KR" sz="950" dirty="0"/>
              <a:t>, node), 'w', encoding = 'utf8’)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950" dirty="0"/>
              <a:t>	       as </a:t>
            </a:r>
            <a:r>
              <a:rPr lang="en-US" altLang="ko-KR" sz="950" dirty="0" err="1"/>
              <a:t>outfile</a:t>
            </a:r>
            <a:r>
              <a:rPr lang="en-US" altLang="ko-KR" sz="950" dirty="0"/>
              <a:t>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950" dirty="0"/>
              <a:t>21          </a:t>
            </a:r>
            <a:r>
              <a:rPr lang="en-US" altLang="ko-KR" sz="950" dirty="0" err="1"/>
              <a:t>jsonFile</a:t>
            </a:r>
            <a:r>
              <a:rPr lang="en-US" altLang="ko-KR" sz="950" dirty="0"/>
              <a:t> = </a:t>
            </a:r>
            <a:r>
              <a:rPr lang="en-US" altLang="ko-KR" sz="950" dirty="0" err="1"/>
              <a:t>json.dumps</a:t>
            </a:r>
            <a:r>
              <a:rPr lang="en-US" altLang="ko-KR" sz="950" dirty="0"/>
              <a:t>(</a:t>
            </a:r>
            <a:r>
              <a:rPr lang="en-US" altLang="ko-KR" sz="950" dirty="0" err="1"/>
              <a:t>jsonResult</a:t>
            </a:r>
            <a:r>
              <a:rPr lang="en-US" altLang="ko-KR" sz="950" dirty="0"/>
              <a:t>, indent = 4, </a:t>
            </a:r>
            <a:r>
              <a:rPr lang="en-US" altLang="ko-KR" sz="950" dirty="0" err="1"/>
              <a:t>sort_keys</a:t>
            </a:r>
            <a:r>
              <a:rPr lang="en-US" altLang="ko-KR" sz="950" dirty="0"/>
              <a:t> = True,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950" dirty="0"/>
              <a:t>	                          </a:t>
            </a:r>
            <a:r>
              <a:rPr lang="en-US" altLang="ko-KR" sz="950" dirty="0" err="1"/>
              <a:t>ensure_ascii</a:t>
            </a:r>
            <a:r>
              <a:rPr lang="en-US" altLang="ko-KR" sz="950" dirty="0"/>
              <a:t> = False)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950" dirty="0"/>
              <a:t>22	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950" dirty="0"/>
              <a:t>23          </a:t>
            </a:r>
            <a:r>
              <a:rPr lang="en-US" altLang="ko-KR" sz="950" dirty="0" err="1"/>
              <a:t>outfile.write</a:t>
            </a:r>
            <a:r>
              <a:rPr lang="en-US" altLang="ko-KR" sz="950" dirty="0"/>
              <a:t>(</a:t>
            </a:r>
            <a:r>
              <a:rPr lang="en-US" altLang="ko-KR" sz="950" dirty="0" err="1"/>
              <a:t>jsonFile</a:t>
            </a:r>
            <a:r>
              <a:rPr lang="en-US" altLang="ko-KR" sz="950" dirty="0"/>
              <a:t>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950" dirty="0"/>
              <a:t>24 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950" dirty="0"/>
              <a:t>25      print("</a:t>
            </a:r>
            <a:r>
              <a:rPr lang="ko-KR" altLang="en-US" sz="950" dirty="0"/>
              <a:t>가져온 데이터 </a:t>
            </a:r>
            <a:r>
              <a:rPr lang="en-US" altLang="ko-KR" sz="950" dirty="0"/>
              <a:t>: %d </a:t>
            </a:r>
            <a:r>
              <a:rPr lang="ko-KR" altLang="en-US" sz="950" dirty="0"/>
              <a:t>건</a:t>
            </a:r>
            <a:r>
              <a:rPr lang="en-US" altLang="ko-KR" sz="950" dirty="0"/>
              <a:t>" %(</a:t>
            </a:r>
            <a:r>
              <a:rPr lang="en-US" altLang="ko-KR" sz="950" dirty="0" err="1"/>
              <a:t>cnt</a:t>
            </a:r>
            <a:r>
              <a:rPr lang="en-US" altLang="ko-KR" sz="950" dirty="0"/>
              <a:t>))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950" dirty="0"/>
              <a:t>26      print('%s_</a:t>
            </a:r>
            <a:r>
              <a:rPr lang="en-US" altLang="ko-KR" sz="950" dirty="0" err="1"/>
              <a:t>naver</a:t>
            </a:r>
            <a:r>
              <a:rPr lang="en-US" altLang="ko-KR" sz="950" dirty="0"/>
              <a:t>_%</a:t>
            </a:r>
            <a:r>
              <a:rPr lang="en-US" altLang="ko-KR" sz="950" dirty="0" err="1"/>
              <a:t>s.json</a:t>
            </a:r>
            <a:r>
              <a:rPr lang="en-US" altLang="ko-KR" sz="950" dirty="0"/>
              <a:t> SAVED' % (</a:t>
            </a:r>
            <a:r>
              <a:rPr lang="en-US" altLang="ko-KR" sz="950" dirty="0" err="1"/>
              <a:t>srcText</a:t>
            </a:r>
            <a:r>
              <a:rPr lang="en-US" altLang="ko-KR" sz="950" dirty="0"/>
              <a:t>, node))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950" dirty="0"/>
              <a:t>	</a:t>
            </a:r>
            <a:endParaRPr lang="en-US" altLang="ko-KR" sz="950" dirty="0"/>
          </a:p>
        </p:txBody>
      </p:sp>
      <p:sp>
        <p:nvSpPr>
          <p:cNvPr id="23559" name="내용 개체 틀 2"/>
          <p:cNvSpPr txBox="1">
            <a:spLocks/>
          </p:cNvSpPr>
          <p:nvPr/>
        </p:nvSpPr>
        <p:spPr bwMode="auto">
          <a:xfrm>
            <a:off x="6153150" y="1900238"/>
            <a:ext cx="4514850" cy="521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100" b="1"/>
              <a:t>02</a:t>
            </a:r>
            <a:r>
              <a:rPr lang="ko-KR" altLang="en-US" sz="1100" b="1"/>
              <a:t>행</a:t>
            </a:r>
            <a:endParaRPr lang="en-US" altLang="ko-KR" sz="1100" b="1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ko-KR" altLang="en-US" sz="1100"/>
              <a:t>네이버 뉴스 검색을 위해 검색 </a:t>
            </a:r>
            <a:r>
              <a:rPr lang="en-US" altLang="ko-KR" sz="1100"/>
              <a:t>API </a:t>
            </a:r>
            <a:r>
              <a:rPr lang="ko-KR" altLang="en-US" sz="1100"/>
              <a:t>대상을 ‘</a:t>
            </a:r>
            <a:r>
              <a:rPr lang="en-US" altLang="ko-KR" sz="1100"/>
              <a:t>news’</a:t>
            </a:r>
            <a:r>
              <a:rPr lang="ko-KR" altLang="en-US" sz="1100"/>
              <a:t>로 설정</a:t>
            </a:r>
            <a:endParaRPr lang="en-US" altLang="ko-KR" sz="11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endParaRPr lang="en-US" altLang="ko-KR" sz="11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100" b="1"/>
              <a:t>03</a:t>
            </a:r>
            <a:r>
              <a:rPr lang="ko-KR" altLang="en-US" sz="1100" b="1"/>
              <a:t>행</a:t>
            </a:r>
            <a:endParaRPr lang="en-US" altLang="ko-KR" sz="1100" b="1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ko-KR" altLang="en-US" sz="1100"/>
              <a:t>파이썬 셸 창에서 검색어를 입력받아 </a:t>
            </a:r>
            <a:r>
              <a:rPr lang="en-US" altLang="ko-KR" sz="1100"/>
              <a:t>srcText</a:t>
            </a:r>
            <a:r>
              <a:rPr lang="ko-KR" altLang="en-US" sz="1100"/>
              <a:t>에 저장</a:t>
            </a:r>
            <a:endParaRPr lang="en-US" altLang="ko-KR" sz="11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endParaRPr lang="en-US" altLang="ko-KR" sz="11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100" b="1"/>
              <a:t>07</a:t>
            </a:r>
            <a:r>
              <a:rPr lang="ko-KR" altLang="en-US" sz="1100" b="1"/>
              <a:t>행</a:t>
            </a:r>
            <a:endParaRPr lang="en-US" altLang="ko-KR" sz="1100" b="1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100"/>
              <a:t>getNaverSearch() </a:t>
            </a:r>
            <a:r>
              <a:rPr lang="ko-KR" altLang="en-US" sz="1100"/>
              <a:t>함수를 호출하여 </a:t>
            </a:r>
            <a:r>
              <a:rPr lang="en-US" altLang="ko-KR" sz="1100"/>
              <a:t>start = 1, display= 100</a:t>
            </a:r>
            <a:r>
              <a:rPr lang="ko-KR" altLang="en-US" sz="1100"/>
              <a:t>에 </a:t>
            </a:r>
            <a:r>
              <a:rPr lang="en-US" altLang="ko-KR" sz="1100"/>
              <a:t/>
            </a:r>
            <a:br>
              <a:rPr lang="en-US" altLang="ko-KR" sz="1100"/>
            </a:br>
            <a:r>
              <a:rPr lang="ko-KR" altLang="en-US" sz="1100"/>
              <a:t>대한 검색 결과를 반환받아 </a:t>
            </a:r>
            <a:r>
              <a:rPr lang="en-US" altLang="ko-KR" sz="1100"/>
              <a:t>jsonResponse</a:t>
            </a:r>
            <a:r>
              <a:rPr lang="ko-KR" altLang="en-US" sz="1100"/>
              <a:t>에 저장</a:t>
            </a:r>
            <a:endParaRPr lang="en-US" altLang="ko-KR" sz="11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endParaRPr lang="en-US" altLang="ko-KR" sz="11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100" b="1"/>
              <a:t>10~16</a:t>
            </a:r>
            <a:r>
              <a:rPr lang="ko-KR" altLang="en-US" sz="1100" b="1"/>
              <a:t>행</a:t>
            </a:r>
            <a:endParaRPr lang="en-US" altLang="ko-KR" sz="1100" b="1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ko-KR" altLang="en-US" sz="1100"/>
              <a:t>검색 결과</a:t>
            </a:r>
            <a:r>
              <a:rPr lang="en-US" altLang="ko-KR" sz="800"/>
              <a:t>jsonResponse</a:t>
            </a:r>
            <a:r>
              <a:rPr lang="ko-KR" altLang="en-US" sz="1100"/>
              <a:t>에 데이터가 있는 동안 </a:t>
            </a:r>
            <a:r>
              <a:rPr lang="en-US" altLang="ko-KR" sz="1100"/>
              <a:t>for</a:t>
            </a:r>
            <a:r>
              <a:rPr lang="ko-KR" altLang="en-US" sz="1100"/>
              <a:t>문</a:t>
            </a:r>
            <a:r>
              <a:rPr lang="en-US" altLang="ko-KR" sz="800"/>
              <a:t>(11~13</a:t>
            </a:r>
            <a:r>
              <a:rPr lang="ko-KR" altLang="en-US" sz="800"/>
              <a:t>행</a:t>
            </a:r>
            <a:r>
              <a:rPr lang="en-US" altLang="ko-KR" sz="800"/>
              <a:t>) </a:t>
            </a:r>
            <a:r>
              <a:rPr lang="ko-KR" altLang="en-US" sz="1100"/>
              <a:t>으로 </a:t>
            </a:r>
            <a:r>
              <a:rPr lang="en-US" altLang="ko-KR" sz="1100"/>
              <a:t/>
            </a:r>
            <a:br>
              <a:rPr lang="en-US" altLang="ko-KR" sz="1100"/>
            </a:br>
            <a:r>
              <a:rPr lang="ko-KR" altLang="en-US" sz="1100"/>
              <a:t>검색 결과를 한 개씩 처리하는 작업</a:t>
            </a:r>
            <a:r>
              <a:rPr lang="en-US" altLang="ko-KR" sz="800"/>
              <a:t>getPostData( )</a:t>
            </a:r>
            <a:r>
              <a:rPr lang="ko-KR" altLang="en-US" sz="1100"/>
              <a:t>을 반복</a:t>
            </a:r>
            <a:endParaRPr lang="en-US" altLang="ko-KR" sz="11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ko-KR" altLang="en-US" sz="1100"/>
              <a:t>반복 작업이 끝나면 다음 검색 결과 </a:t>
            </a:r>
            <a:r>
              <a:rPr lang="en-US" altLang="ko-KR" sz="1100"/>
              <a:t>100</a:t>
            </a:r>
            <a:r>
              <a:rPr lang="ko-KR" altLang="en-US" sz="1100"/>
              <a:t>개를 가져오기 위해 </a:t>
            </a:r>
            <a:r>
              <a:rPr lang="en-US" altLang="ko-KR" sz="1100"/>
              <a:t>start </a:t>
            </a:r>
            <a:r>
              <a:rPr lang="ko-KR" altLang="en-US" sz="1100"/>
              <a:t>위치를 변경</a:t>
            </a:r>
            <a:endParaRPr lang="en-US" altLang="ko-KR" sz="11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endParaRPr lang="en-US" altLang="ko-KR" sz="11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100" b="1"/>
              <a:t>15</a:t>
            </a:r>
            <a:r>
              <a:rPr lang="ko-KR" altLang="en-US" sz="1100" b="1"/>
              <a:t>행</a:t>
            </a:r>
            <a:endParaRPr lang="en-US" altLang="ko-KR" sz="1100" b="1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100"/>
              <a:t>getNaverSearch() </a:t>
            </a:r>
            <a:r>
              <a:rPr lang="ko-KR" altLang="en-US" sz="1100"/>
              <a:t>함수를 호출하여 새로운 검색 결과를 </a:t>
            </a:r>
            <a:endParaRPr lang="en-US" altLang="ko-KR" sz="11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100"/>
              <a:t> jsonResponse</a:t>
            </a:r>
            <a:r>
              <a:rPr lang="ko-KR" altLang="en-US" sz="1100"/>
              <a:t>에 저장하고</a:t>
            </a:r>
            <a:r>
              <a:rPr lang="en-US" altLang="ko-KR" sz="1100"/>
              <a:t>16</a:t>
            </a:r>
            <a:r>
              <a:rPr lang="ko-KR" altLang="en-US" sz="1100"/>
              <a:t>행 </a:t>
            </a:r>
            <a:r>
              <a:rPr lang="en-US" altLang="ko-KR" sz="1100"/>
              <a:t>for</a:t>
            </a:r>
            <a:r>
              <a:rPr lang="ko-KR" altLang="en-US" sz="1100"/>
              <a:t>문</a:t>
            </a:r>
            <a:r>
              <a:rPr lang="en-US" altLang="ko-KR" sz="1100"/>
              <a:t>11~13</a:t>
            </a:r>
            <a:r>
              <a:rPr lang="ko-KR" altLang="en-US" sz="1100"/>
              <a:t>행을 다시 반복</a:t>
            </a:r>
            <a:endParaRPr lang="en-US" altLang="ko-KR" sz="11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endParaRPr lang="en-US" altLang="ko-KR" sz="11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100" b="1"/>
              <a:t>20~23</a:t>
            </a:r>
            <a:r>
              <a:rPr lang="ko-KR" altLang="en-US" sz="1100" b="1"/>
              <a:t>행</a:t>
            </a:r>
            <a:endParaRPr lang="en-US" altLang="ko-KR" sz="1100" b="1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ko-KR" altLang="en-US" sz="1100"/>
              <a:t>파일 객체를 생성하여 정리된 데이터를 </a:t>
            </a:r>
            <a:r>
              <a:rPr lang="en-US" altLang="ko-KR" sz="1100"/>
              <a:t>JSON </a:t>
            </a:r>
            <a:r>
              <a:rPr lang="ko-KR" altLang="en-US" sz="1100"/>
              <a:t>파일에 저장</a:t>
            </a:r>
            <a:r>
              <a:rPr lang="es-ES" altLang="ko-KR" sz="1100"/>
              <a:t>	</a:t>
            </a:r>
            <a:endParaRPr lang="en-US" altLang="ko-KR" sz="1100"/>
          </a:p>
        </p:txBody>
      </p:sp>
    </p:spTree>
    <p:extLst>
      <p:ext uri="{BB962C8B-B14F-4D97-AF65-F5344CB8AC3E}">
        <p14:creationId xmlns:p14="http://schemas.microsoft.com/office/powerpoint/2010/main" val="322836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네이버 </a:t>
            </a:r>
            <a:r>
              <a:rPr lang="en-US" altLang="ko-KR" smtClean="0"/>
              <a:t>API</a:t>
            </a:r>
            <a:r>
              <a:rPr lang="ko-KR" altLang="en-US" smtClean="0"/>
              <a:t>를 이용한 크롤링</a:t>
            </a:r>
          </a:p>
        </p:txBody>
      </p:sp>
      <p:sp>
        <p:nvSpPr>
          <p:cNvPr id="24579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네이버 뉴스 </a:t>
            </a:r>
            <a:r>
              <a:rPr lang="ko-KR" altLang="en-US" dirty="0" err="1"/>
              <a:t>크롤링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r>
              <a:rPr lang="ko-KR" altLang="en-US" dirty="0"/>
              <a:t>함수 설계하기</a:t>
            </a:r>
            <a:endParaRPr lang="en-US" altLang="ko-KR" dirty="0"/>
          </a:p>
          <a:p>
            <a:pPr marL="628650" lvl="3" indent="0">
              <a:buNone/>
              <a:defRPr/>
            </a:pPr>
            <a:endParaRPr lang="en-US" altLang="ko-KR" dirty="0"/>
          </a:p>
        </p:txBody>
      </p:sp>
      <p:pic>
        <p:nvPicPr>
          <p:cNvPr id="24581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1989139"/>
            <a:ext cx="4897438" cy="183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889" y="3748089"/>
            <a:ext cx="4903787" cy="243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68246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네이버 </a:t>
            </a:r>
            <a:r>
              <a:rPr lang="en-US" altLang="ko-KR" smtClean="0"/>
              <a:t>API</a:t>
            </a:r>
            <a:r>
              <a:rPr lang="ko-KR" altLang="en-US" smtClean="0"/>
              <a:t>를 이용한 크롤링</a:t>
            </a:r>
          </a:p>
        </p:txBody>
      </p:sp>
      <p:sp>
        <p:nvSpPr>
          <p:cNvPr id="25603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8"/>
            <a:ext cx="8642350" cy="547211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ko-KR" altLang="en-US" dirty="0"/>
              <a:t>네이버 뉴스 </a:t>
            </a:r>
            <a:r>
              <a:rPr lang="ko-KR" altLang="en-US" dirty="0" err="1"/>
              <a:t>크롤링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r>
              <a:rPr lang="ko-KR" altLang="en-US" dirty="0"/>
              <a:t>함수 설계하기</a:t>
            </a:r>
            <a:endParaRPr lang="en-US" altLang="ko-KR" dirty="0"/>
          </a:p>
          <a:p>
            <a:pPr marL="971550" lvl="3" indent="-342900">
              <a:buFont typeface="+mj-lt"/>
              <a:buAutoNum type="arabicPeriod" startAt="2"/>
              <a:defRPr/>
            </a:pPr>
            <a:r>
              <a:rPr lang="en-US" altLang="ko-KR" dirty="0"/>
              <a:t>[CODE 1] </a:t>
            </a:r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/>
              <a:t>접속을 요청하고 응답을 받아서 반환하는 부분을 작성</a:t>
            </a:r>
            <a:endParaRPr lang="en-US" altLang="ko-KR" dirty="0"/>
          </a:p>
          <a:p>
            <a:pPr lvl="2">
              <a:defRPr/>
            </a:pPr>
            <a:endParaRPr lang="en-US" altLang="ko-KR" sz="500" dirty="0"/>
          </a:p>
          <a:p>
            <a:pPr lvl="2">
              <a:defRPr/>
            </a:pPr>
            <a:r>
              <a:rPr lang="ko-KR" altLang="en-US" sz="1400" dirty="0"/>
              <a:t>매개변수</a:t>
            </a:r>
          </a:p>
          <a:p>
            <a:pPr marL="628650" lvl="3" indent="0">
              <a:buNone/>
              <a:defRPr/>
            </a:pPr>
            <a:r>
              <a:rPr lang="en-US" altLang="ko-KR" dirty="0"/>
              <a:t>url: </a:t>
            </a:r>
            <a:r>
              <a:rPr lang="ko-KR" altLang="en-US" dirty="0"/>
              <a:t>네이버 뉴스 검색</a:t>
            </a:r>
            <a:r>
              <a:rPr lang="en-US" altLang="ko-KR" dirty="0"/>
              <a:t>('</a:t>
            </a:r>
            <a:r>
              <a:rPr lang="ko-KR" altLang="en-US" dirty="0"/>
              <a:t>월드컵</a:t>
            </a:r>
            <a:r>
              <a:rPr lang="en-US" altLang="ko-KR" dirty="0"/>
              <a:t>')</a:t>
            </a:r>
            <a:r>
              <a:rPr lang="ko-KR" altLang="en-US" dirty="0"/>
              <a:t>에 대한 </a:t>
            </a:r>
            <a:r>
              <a:rPr lang="en-US" altLang="ko-KR" dirty="0" err="1"/>
              <a:t>url</a:t>
            </a:r>
            <a:endParaRPr lang="en-US" altLang="ko-KR" dirty="0"/>
          </a:p>
          <a:p>
            <a:pPr marL="628650" lvl="3" indent="0">
              <a:buNone/>
              <a:defRPr/>
            </a:pPr>
            <a:endParaRPr lang="en-US" altLang="ko-KR" sz="300" dirty="0"/>
          </a:p>
          <a:p>
            <a:pPr lvl="2">
              <a:defRPr/>
            </a:pPr>
            <a:r>
              <a:rPr lang="ko-KR" altLang="en-US" sz="1400" dirty="0"/>
              <a:t>지역 변수</a:t>
            </a:r>
          </a:p>
          <a:p>
            <a:pPr marL="628650" lvl="3" indent="0">
              <a:buNone/>
              <a:defRPr/>
            </a:pPr>
            <a:r>
              <a:rPr lang="en-US" altLang="ko-KR" dirty="0" err="1"/>
              <a:t>req</a:t>
            </a:r>
            <a:r>
              <a:rPr lang="en-US" altLang="ko-KR" dirty="0"/>
              <a:t>: </a:t>
            </a:r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/>
              <a:t>접속 요청</a:t>
            </a:r>
            <a:r>
              <a:rPr lang="en-US" altLang="ko-KR" dirty="0"/>
              <a:t>(request) </a:t>
            </a:r>
            <a:r>
              <a:rPr lang="ko-KR" altLang="en-US" dirty="0"/>
              <a:t>객체</a:t>
            </a:r>
          </a:p>
          <a:p>
            <a:pPr marL="628650" lvl="3" indent="0">
              <a:buNone/>
              <a:defRPr/>
            </a:pPr>
            <a:r>
              <a:rPr lang="en-US" altLang="ko-KR" dirty="0" err="1"/>
              <a:t>app_id</a:t>
            </a:r>
            <a:r>
              <a:rPr lang="en-US" altLang="ko-KR" dirty="0"/>
              <a:t>: </a:t>
            </a:r>
            <a:r>
              <a:rPr lang="ko-KR" altLang="en-US" dirty="0"/>
              <a:t>네이버 개발자로 등록하고 받은 </a:t>
            </a:r>
            <a:r>
              <a:rPr lang="en-US" altLang="ko-KR" dirty="0"/>
              <a:t>Client ID</a:t>
            </a:r>
          </a:p>
          <a:p>
            <a:pPr marL="628650" lvl="3" indent="0">
              <a:buNone/>
              <a:defRPr/>
            </a:pPr>
            <a:r>
              <a:rPr lang="en-US" altLang="ko-KR" dirty="0" err="1"/>
              <a:t>app_secret</a:t>
            </a:r>
            <a:r>
              <a:rPr lang="en-US" altLang="ko-KR" dirty="0"/>
              <a:t>: </a:t>
            </a:r>
            <a:r>
              <a:rPr lang="ko-KR" altLang="en-US" dirty="0"/>
              <a:t>네이버 개발자로 등록하고 받은 </a:t>
            </a:r>
            <a:r>
              <a:rPr lang="en-US" altLang="ko-KR" dirty="0"/>
              <a:t>Client Secret</a:t>
            </a:r>
          </a:p>
          <a:p>
            <a:pPr marL="628650" lvl="3" indent="0">
              <a:buNone/>
              <a:defRPr/>
            </a:pPr>
            <a:r>
              <a:rPr lang="en-US" altLang="ko-KR" dirty="0"/>
              <a:t>response: </a:t>
            </a:r>
            <a:r>
              <a:rPr lang="ko-KR" altLang="en-US" dirty="0"/>
              <a:t>네이버 서버에서 받은 응답을 저장하는 객체</a:t>
            </a:r>
          </a:p>
          <a:p>
            <a:pPr lvl="2">
              <a:defRPr/>
            </a:pPr>
            <a:endParaRPr lang="en-US" altLang="ko-KR" sz="300" dirty="0"/>
          </a:p>
          <a:p>
            <a:pPr lvl="2">
              <a:defRPr/>
            </a:pPr>
            <a:r>
              <a:rPr lang="ko-KR" altLang="en-US" sz="1400" dirty="0"/>
              <a:t>메서드</a:t>
            </a:r>
          </a:p>
          <a:p>
            <a:pPr marL="628650" lvl="3" indent="0">
              <a:buNone/>
              <a:defRPr/>
            </a:pPr>
            <a:r>
              <a:rPr lang="en-US" altLang="ko-KR" dirty="0" err="1"/>
              <a:t>urllib.request.Request</a:t>
            </a:r>
            <a:r>
              <a:rPr lang="en-US" altLang="ko-KR" dirty="0"/>
              <a:t>(): </a:t>
            </a:r>
            <a:r>
              <a:rPr lang="en-US" altLang="ko-KR" dirty="0" err="1"/>
              <a:t>urllib</a:t>
            </a:r>
            <a:r>
              <a:rPr lang="en-US" altLang="ko-KR" dirty="0"/>
              <a:t> </a:t>
            </a:r>
            <a:r>
              <a:rPr lang="ko-KR" altLang="en-US" dirty="0"/>
              <a:t>패키지의 </a:t>
            </a:r>
            <a:r>
              <a:rPr lang="en-US" altLang="ko-KR" dirty="0"/>
              <a:t>request </a:t>
            </a:r>
            <a:r>
              <a:rPr lang="ko-KR" altLang="en-US" dirty="0"/>
              <a:t>모듈에 있는 </a:t>
            </a:r>
            <a:r>
              <a:rPr lang="en-US" altLang="ko-KR" dirty="0"/>
              <a:t>Request() </a:t>
            </a:r>
            <a:r>
              <a:rPr lang="ko-KR" altLang="en-US" dirty="0"/>
              <a:t>함수로</a:t>
            </a:r>
          </a:p>
          <a:p>
            <a:pPr marL="628650" lvl="3" indent="0">
              <a:buNone/>
              <a:defRPr/>
            </a:pPr>
            <a:r>
              <a:rPr lang="ko-KR" altLang="en-US" dirty="0"/>
              <a:t>네이버 서버에 보낼 요청</a:t>
            </a:r>
            <a:r>
              <a:rPr lang="en-US" altLang="ko-KR" dirty="0"/>
              <a:t>(request) </a:t>
            </a:r>
            <a:r>
              <a:rPr lang="ko-KR" altLang="en-US" dirty="0"/>
              <a:t>객체를 생성</a:t>
            </a:r>
            <a:endParaRPr lang="en-US" altLang="ko-KR" dirty="0"/>
          </a:p>
          <a:p>
            <a:pPr marL="628650" lvl="3" indent="0">
              <a:buNone/>
              <a:defRPr/>
            </a:pPr>
            <a:r>
              <a:rPr lang="en-US" altLang="ko-KR" dirty="0" err="1"/>
              <a:t>Request.add_header</a:t>
            </a:r>
            <a:r>
              <a:rPr lang="en-US" altLang="ko-KR" dirty="0"/>
              <a:t>(): </a:t>
            </a:r>
            <a:r>
              <a:rPr lang="ko-KR" altLang="en-US" dirty="0"/>
              <a:t>서버에 보내는 요청 객체에 헤더 정보를 추가</a:t>
            </a:r>
            <a:endParaRPr lang="en-US" altLang="ko-KR" dirty="0"/>
          </a:p>
          <a:p>
            <a:pPr marL="628650" lvl="3" indent="0">
              <a:buNone/>
              <a:defRPr/>
            </a:pPr>
            <a:r>
              <a:rPr lang="en-US" altLang="ko-KR" dirty="0" err="1"/>
              <a:t>urllib.request.urlopen</a:t>
            </a:r>
            <a:r>
              <a:rPr lang="en-US" altLang="ko-KR" dirty="0"/>
              <a:t>(): </a:t>
            </a:r>
            <a:r>
              <a:rPr lang="ko-KR" altLang="en-US" dirty="0"/>
              <a:t>서버에서 받은 응답을 변수에 저장하기 위해 메모리로 가져오는 </a:t>
            </a:r>
            <a:endParaRPr lang="en-US" altLang="ko-KR" dirty="0"/>
          </a:p>
          <a:p>
            <a:pPr marL="628650" lvl="3" indent="0">
              <a:buNone/>
              <a:defRPr/>
            </a:pPr>
            <a:r>
              <a:rPr lang="en-US" altLang="ko-KR" dirty="0" err="1"/>
              <a:t>urllib</a:t>
            </a:r>
            <a:r>
              <a:rPr lang="en-US" altLang="ko-KR" dirty="0"/>
              <a:t> </a:t>
            </a:r>
            <a:r>
              <a:rPr lang="ko-KR" altLang="en-US" dirty="0"/>
              <a:t>패키지의 </a:t>
            </a:r>
            <a:r>
              <a:rPr lang="en-US" altLang="ko-KR" dirty="0"/>
              <a:t>request </a:t>
            </a:r>
            <a:r>
              <a:rPr lang="ko-KR" altLang="en-US" dirty="0"/>
              <a:t>모듈에 있는 함수</a:t>
            </a:r>
            <a:endParaRPr lang="en-US" altLang="ko-KR" dirty="0"/>
          </a:p>
          <a:p>
            <a:pPr marL="628650" lvl="3" indent="0">
              <a:buNone/>
              <a:defRPr/>
            </a:pPr>
            <a:r>
              <a:rPr lang="en-US" altLang="ko-KR" dirty="0" err="1"/>
              <a:t>response.getcode</a:t>
            </a:r>
            <a:r>
              <a:rPr lang="en-US" altLang="ko-KR" dirty="0"/>
              <a:t>(): </a:t>
            </a:r>
            <a:r>
              <a:rPr lang="ko-KR" altLang="en-US" dirty="0"/>
              <a:t>요청 처리에 대한 응답 상태를 확인하는 </a:t>
            </a:r>
            <a:r>
              <a:rPr lang="en-US" altLang="ko-KR" dirty="0"/>
              <a:t>response </a:t>
            </a:r>
            <a:r>
              <a:rPr lang="ko-KR" altLang="en-US" dirty="0"/>
              <a:t>객체의 멤버 함수로 상태 코드가 </a:t>
            </a:r>
            <a:r>
              <a:rPr lang="en-US" altLang="ko-KR" dirty="0"/>
              <a:t>200</a:t>
            </a:r>
            <a:r>
              <a:rPr lang="ko-KR" altLang="en-US" dirty="0"/>
              <a:t>이면 </a:t>
            </a:r>
            <a:endParaRPr lang="en-US" altLang="ko-KR" dirty="0"/>
          </a:p>
          <a:p>
            <a:pPr marL="628650" lvl="3" indent="0">
              <a:buNone/>
              <a:defRPr/>
            </a:pPr>
            <a:r>
              <a:rPr lang="ko-KR" altLang="en-US" dirty="0"/>
              <a:t>요청 처리 성공을 나타냄</a:t>
            </a:r>
            <a:endParaRPr lang="en-US" altLang="ko-KR" dirty="0"/>
          </a:p>
          <a:p>
            <a:pPr marL="628650" lvl="3" indent="0">
              <a:buNone/>
              <a:defRPr/>
            </a:pPr>
            <a:r>
              <a:rPr lang="en-US" altLang="ko-KR" dirty="0" err="1"/>
              <a:t>datetime.datetime.now</a:t>
            </a:r>
            <a:r>
              <a:rPr lang="en-US" altLang="ko-KR" dirty="0"/>
              <a:t>(): </a:t>
            </a:r>
            <a:r>
              <a:rPr lang="ko-KR" altLang="en-US" dirty="0"/>
              <a:t>현재 시간을 구하는 함수</a:t>
            </a:r>
            <a:endParaRPr lang="en-US" altLang="ko-KR" dirty="0"/>
          </a:p>
          <a:p>
            <a:pPr marL="628650" lvl="3" indent="0">
              <a:buNone/>
              <a:defRPr/>
            </a:pPr>
            <a:r>
              <a:rPr lang="en-US" altLang="ko-KR" dirty="0" err="1"/>
              <a:t>response.read</a:t>
            </a:r>
            <a:r>
              <a:rPr lang="en-US" altLang="ko-KR" dirty="0"/>
              <a:t>().decode('utf-8'): utf-8 </a:t>
            </a:r>
            <a:r>
              <a:rPr lang="ko-KR" altLang="en-US" dirty="0"/>
              <a:t>형식으로 문자열을 </a:t>
            </a:r>
            <a:r>
              <a:rPr lang="ko-KR" altLang="en-US" dirty="0" err="1"/>
              <a:t>디코딩</a:t>
            </a:r>
            <a:endParaRPr lang="en-US" altLang="ko-KR" dirty="0"/>
          </a:p>
          <a:p>
            <a:pPr marL="628650" lvl="3" indent="0">
              <a:buNone/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005296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03388" y="1916113"/>
            <a:ext cx="4608512" cy="26654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627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네이버 </a:t>
            </a:r>
            <a:r>
              <a:rPr lang="en-US" altLang="ko-KR" smtClean="0"/>
              <a:t>API</a:t>
            </a:r>
            <a:r>
              <a:rPr lang="ko-KR" altLang="en-US" smtClean="0"/>
              <a:t>를 이용한 크롤링</a:t>
            </a:r>
          </a:p>
        </p:txBody>
      </p:sp>
      <p:sp>
        <p:nvSpPr>
          <p:cNvPr id="26628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8"/>
            <a:ext cx="8642350" cy="547211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ko-KR" altLang="en-US" dirty="0"/>
              <a:t>네이버 뉴스 </a:t>
            </a:r>
            <a:r>
              <a:rPr lang="ko-KR" altLang="en-US" dirty="0" err="1"/>
              <a:t>크롤링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r>
              <a:rPr lang="ko-KR" altLang="en-US" dirty="0"/>
              <a:t>함수 설계하기</a:t>
            </a:r>
            <a:endParaRPr lang="en-US" altLang="ko-KR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1416051" y="1916113"/>
            <a:ext cx="5040313" cy="52133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01  </a:t>
            </a:r>
            <a:r>
              <a:rPr lang="es-ES" altLang="ko-KR" sz="1050" b="1" dirty="0"/>
              <a:t>def getRequestUrl(url):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02      req = urllib.request.Request(url)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03      req.add_header("X-Naver-Client-Id", client_id)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04      req.add_header("X-Naver-Client-Secret", client_secret)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05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06      try: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07          response = urllib.request.urlopen(req)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08          if response.getcode() == 200: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09              print("[%s] Url Request Success" % datetime.datetime.now())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10              return response.read().decode('utf-8')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11      except Exception as e: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12          print(e)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13          print("[%s] Error for URL : %s" % (datetime.datetime.now(), url))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14          return None</a:t>
            </a:r>
            <a:endParaRPr lang="en-US" altLang="ko-KR" sz="1050" dirty="0"/>
          </a:p>
        </p:txBody>
      </p:sp>
      <p:sp>
        <p:nvSpPr>
          <p:cNvPr id="26631" name="내용 개체 틀 2"/>
          <p:cNvSpPr txBox="1">
            <a:spLocks/>
          </p:cNvSpPr>
          <p:nvPr/>
        </p:nvSpPr>
        <p:spPr bwMode="auto">
          <a:xfrm>
            <a:off x="6073776" y="1916113"/>
            <a:ext cx="4594225" cy="521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100" b="1"/>
              <a:t>02</a:t>
            </a:r>
            <a:r>
              <a:rPr lang="ko-KR" altLang="en-US" sz="1100" b="1"/>
              <a:t>행</a:t>
            </a:r>
            <a:endParaRPr lang="en-US" altLang="ko-KR" sz="1100" b="1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ko-KR" altLang="en-US" sz="1100"/>
              <a:t>매개변수로 받은 </a:t>
            </a:r>
            <a:r>
              <a:rPr lang="en-US" altLang="ko-KR" sz="1100"/>
              <a:t>url</a:t>
            </a:r>
            <a:r>
              <a:rPr lang="ko-KR" altLang="en-US" sz="1100"/>
              <a:t>에 대한 요청을 보낼 객체를 생성</a:t>
            </a:r>
            <a:endParaRPr lang="en-US" altLang="ko-KR" sz="11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endParaRPr lang="en-US" altLang="ko-KR" sz="11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100" b="1"/>
              <a:t>03~04</a:t>
            </a:r>
            <a:r>
              <a:rPr lang="ko-KR" altLang="en-US" sz="1100" b="1"/>
              <a:t>행</a:t>
            </a:r>
            <a:endParaRPr lang="en-US" altLang="ko-KR" sz="1100" b="1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100"/>
              <a:t>API</a:t>
            </a:r>
            <a:r>
              <a:rPr lang="ko-KR" altLang="en-US" sz="1100"/>
              <a:t>를 사용하기 위한 </a:t>
            </a:r>
            <a:r>
              <a:rPr lang="en-US" altLang="ko-KR" sz="1100"/>
              <a:t>Client ID</a:t>
            </a:r>
            <a:r>
              <a:rPr lang="ko-KR" altLang="en-US" sz="1100"/>
              <a:t>와 </a:t>
            </a:r>
            <a:r>
              <a:rPr lang="en-US" altLang="ko-KR" sz="1100"/>
              <a:t>Client Secret </a:t>
            </a:r>
            <a:r>
              <a:rPr lang="ko-KR" altLang="en-US" sz="1100"/>
              <a:t>코드를 요청 객체 헤드에 추가</a:t>
            </a:r>
            <a:endParaRPr lang="en-US" altLang="ko-KR" sz="11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endParaRPr lang="en-US" altLang="ko-KR" sz="11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100" b="1"/>
              <a:t>07</a:t>
            </a:r>
            <a:r>
              <a:rPr lang="ko-KR" altLang="en-US" sz="1100" b="1"/>
              <a:t>행</a:t>
            </a:r>
            <a:endParaRPr lang="en-US" altLang="ko-KR" sz="1100" b="1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ko-KR" altLang="en-US" sz="1100"/>
              <a:t>요청 객체를 보내고 그에 대한 응답을 받아 </a:t>
            </a:r>
            <a:r>
              <a:rPr lang="en-US" altLang="ko-KR" sz="1100"/>
              <a:t>response </a:t>
            </a:r>
            <a:r>
              <a:rPr lang="ko-KR" altLang="en-US" sz="1100"/>
              <a:t>객체에 저장</a:t>
            </a:r>
            <a:endParaRPr lang="en-US" altLang="ko-KR" sz="11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endParaRPr lang="en-US" altLang="ko-KR" sz="11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100" b="1"/>
              <a:t>08~10</a:t>
            </a:r>
            <a:r>
              <a:rPr lang="ko-KR" altLang="en-US" sz="1100" b="1"/>
              <a:t>행 </a:t>
            </a:r>
            <a:endParaRPr lang="en-US" altLang="ko-KR" sz="1100" b="1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100"/>
              <a:t>getcode()</a:t>
            </a:r>
            <a:r>
              <a:rPr lang="ko-KR" altLang="en-US" sz="1100"/>
              <a:t>로 </a:t>
            </a:r>
            <a:r>
              <a:rPr lang="en-US" altLang="ko-KR" sz="1100"/>
              <a:t>response </a:t>
            </a:r>
            <a:r>
              <a:rPr lang="ko-KR" altLang="en-US" sz="1100"/>
              <a:t>객체에 저장된 코드를 확인</a:t>
            </a:r>
            <a:endParaRPr lang="en-US" altLang="ko-KR" sz="11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100"/>
              <a:t>200</a:t>
            </a:r>
            <a:r>
              <a:rPr lang="ko-KR" altLang="en-US" sz="1100"/>
              <a:t>이면 요청이 정상처리된 것이므로 성공 메시지를 파이썬 </a:t>
            </a:r>
            <a:r>
              <a:rPr lang="en-US" altLang="ko-KR" sz="1100"/>
              <a:t/>
            </a:r>
            <a:br>
              <a:rPr lang="en-US" altLang="ko-KR" sz="1100"/>
            </a:br>
            <a:r>
              <a:rPr lang="ko-KR" altLang="en-US" sz="1100"/>
              <a:t>셸 창에 출력하고 응답을 </a:t>
            </a:r>
            <a:r>
              <a:rPr lang="en-US" altLang="ko-KR" sz="1100"/>
              <a:t>utf-8 </a:t>
            </a:r>
            <a:r>
              <a:rPr lang="ko-KR" altLang="en-US" sz="1100"/>
              <a:t>형식으로 디코딩하여 반환</a:t>
            </a:r>
            <a:endParaRPr lang="en-US" altLang="ko-KR" sz="11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endParaRPr lang="en-US" altLang="ko-KR" sz="11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100" b="1"/>
              <a:t>11~14</a:t>
            </a:r>
            <a:r>
              <a:rPr lang="ko-KR" altLang="en-US" sz="1100" b="1"/>
              <a:t>행</a:t>
            </a:r>
            <a:endParaRPr lang="en-US" altLang="ko-KR" sz="1100" b="1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ko-KR" altLang="en-US" sz="1100"/>
              <a:t>요청이 처리되지 않은 예외 사항</a:t>
            </a:r>
            <a:r>
              <a:rPr lang="en-US" altLang="ko-KR" sz="800"/>
              <a:t>exception</a:t>
            </a:r>
            <a:r>
              <a:rPr lang="ko-KR" altLang="en-US" sz="1100"/>
              <a:t>이 발생하면 에러 메시지를 파이썬 셸 창에 출력</a:t>
            </a:r>
            <a:endParaRPr lang="en-US" altLang="ko-KR" sz="1100"/>
          </a:p>
        </p:txBody>
      </p:sp>
    </p:spTree>
    <p:extLst>
      <p:ext uri="{BB962C8B-B14F-4D97-AF65-F5344CB8AC3E}">
        <p14:creationId xmlns:p14="http://schemas.microsoft.com/office/powerpoint/2010/main" val="13210410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네이버 </a:t>
            </a:r>
            <a:r>
              <a:rPr lang="en-US" altLang="ko-KR" smtClean="0"/>
              <a:t>API</a:t>
            </a:r>
            <a:r>
              <a:rPr lang="ko-KR" altLang="en-US" smtClean="0"/>
              <a:t>를 이용한 크롤링</a:t>
            </a:r>
          </a:p>
        </p:txBody>
      </p:sp>
      <p:sp>
        <p:nvSpPr>
          <p:cNvPr id="27651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8"/>
            <a:ext cx="8642350" cy="547211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ko-KR" altLang="en-US" dirty="0"/>
              <a:t>네이버 뉴스 </a:t>
            </a:r>
            <a:r>
              <a:rPr lang="ko-KR" altLang="en-US" dirty="0" err="1"/>
              <a:t>크롤링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r>
              <a:rPr lang="ko-KR" altLang="en-US" dirty="0"/>
              <a:t>함수 설계하기</a:t>
            </a:r>
            <a:endParaRPr lang="en-US" altLang="ko-KR" dirty="0"/>
          </a:p>
          <a:p>
            <a:pPr marL="971550" lvl="3" indent="-342900">
              <a:buFont typeface="+mj-lt"/>
              <a:buAutoNum type="arabicPeriod" startAt="3"/>
              <a:defRPr/>
            </a:pPr>
            <a:r>
              <a:rPr lang="en-US" altLang="ko-KR" dirty="0"/>
              <a:t>[CODE 2] </a:t>
            </a:r>
            <a:r>
              <a:rPr lang="ko-KR" altLang="en-US" dirty="0"/>
              <a:t>네이버 뉴스 검색 </a:t>
            </a:r>
            <a:r>
              <a:rPr lang="en-US" altLang="ko-KR" dirty="0" err="1"/>
              <a:t>url</a:t>
            </a:r>
            <a:r>
              <a:rPr lang="ko-KR" altLang="en-US" dirty="0"/>
              <a:t>을 만들고 </a:t>
            </a:r>
            <a:r>
              <a:rPr lang="en-US" altLang="ko-KR" dirty="0"/>
              <a:t>[CODE 1]</a:t>
            </a:r>
            <a:r>
              <a:rPr lang="ko-KR" altLang="en-US" dirty="0"/>
              <a:t>의 </a:t>
            </a:r>
            <a:r>
              <a:rPr lang="en-US" altLang="ko-KR" dirty="0" err="1"/>
              <a:t>getRequestUrl</a:t>
            </a:r>
            <a:r>
              <a:rPr lang="en-US" altLang="ko-KR" dirty="0"/>
              <a:t>(</a:t>
            </a:r>
            <a:r>
              <a:rPr lang="en-US" altLang="ko-KR" dirty="0" err="1"/>
              <a:t>url</a:t>
            </a:r>
            <a:r>
              <a:rPr lang="en-US" altLang="ko-KR" dirty="0"/>
              <a:t>)</a:t>
            </a:r>
            <a:r>
              <a:rPr lang="ko-KR" altLang="en-US" dirty="0"/>
              <a:t>을 호출하여 </a:t>
            </a:r>
            <a:r>
              <a:rPr lang="ko-KR" altLang="en-US" dirty="0" err="1"/>
              <a:t>반환받은</a:t>
            </a:r>
            <a:r>
              <a:rPr lang="ko-KR" altLang="en-US" dirty="0"/>
              <a:t> 응답 데이터를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형식으로 반환하는 부분</a:t>
            </a:r>
            <a:endParaRPr lang="en-US" altLang="ko-KR" dirty="0"/>
          </a:p>
          <a:p>
            <a:pPr marL="971550" lvl="3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lvl="2">
              <a:defRPr/>
            </a:pPr>
            <a:r>
              <a:rPr lang="ko-KR" altLang="en-US" sz="1400" dirty="0"/>
              <a:t>매개변수 </a:t>
            </a:r>
            <a:endParaRPr lang="en-US" altLang="ko-KR" sz="1400" dirty="0"/>
          </a:p>
          <a:p>
            <a:pPr marL="628650" lvl="3" indent="0">
              <a:buNone/>
              <a:defRPr/>
            </a:pPr>
            <a:r>
              <a:rPr lang="en-US" altLang="ko-KR" dirty="0"/>
              <a:t>node: </a:t>
            </a:r>
            <a:r>
              <a:rPr lang="ko-KR" altLang="en-US" dirty="0"/>
              <a:t>네이버 검색 </a:t>
            </a:r>
            <a:r>
              <a:rPr lang="en-US" altLang="ko-KR" dirty="0"/>
              <a:t>API</a:t>
            </a:r>
            <a:r>
              <a:rPr lang="ko-KR" altLang="en-US" dirty="0"/>
              <a:t>를 이용하여 검색할 대상 노드</a:t>
            </a:r>
            <a:r>
              <a:rPr lang="en-US" altLang="ko-KR" dirty="0"/>
              <a:t>(news, blog, </a:t>
            </a:r>
            <a:r>
              <a:rPr lang="en-US" altLang="ko-KR" dirty="0" err="1"/>
              <a:t>cafearticle</a:t>
            </a:r>
            <a:r>
              <a:rPr lang="en-US" altLang="ko-KR" dirty="0"/>
              <a:t>, movie, shop </a:t>
            </a:r>
            <a:r>
              <a:rPr lang="ko-KR" altLang="en-US" dirty="0"/>
              <a:t>등 </a:t>
            </a:r>
            <a:r>
              <a:rPr lang="en-US" altLang="ko-KR" dirty="0"/>
              <a:t>[</a:t>
            </a:r>
            <a:r>
              <a:rPr lang="ko-KR" altLang="en-US" dirty="0"/>
              <a:t>표 </a:t>
            </a:r>
            <a:r>
              <a:rPr lang="en-US" altLang="ko-KR" dirty="0"/>
              <a:t>5-2] </a:t>
            </a:r>
            <a:r>
              <a:rPr lang="ko-KR" altLang="en-US" dirty="0"/>
              <a:t>참고</a:t>
            </a:r>
            <a:r>
              <a:rPr lang="en-US" altLang="ko-KR" dirty="0"/>
              <a:t>)  </a:t>
            </a:r>
          </a:p>
          <a:p>
            <a:pPr marL="628650" lvl="3" indent="0">
              <a:buNone/>
              <a:defRPr/>
            </a:pPr>
            <a:r>
              <a:rPr lang="en-US" altLang="ko-KR" dirty="0" err="1"/>
              <a:t>srcText</a:t>
            </a:r>
            <a:r>
              <a:rPr lang="en-US" altLang="ko-KR" dirty="0"/>
              <a:t>: </a:t>
            </a:r>
            <a:r>
              <a:rPr lang="ko-KR" altLang="en-US" dirty="0" err="1"/>
              <a:t>검색어</a:t>
            </a:r>
            <a:endParaRPr lang="en-US" altLang="ko-KR" dirty="0"/>
          </a:p>
          <a:p>
            <a:pPr marL="628650" lvl="3" indent="0">
              <a:buNone/>
              <a:defRPr/>
            </a:pPr>
            <a:r>
              <a:rPr lang="en-US" altLang="ko-KR" dirty="0" err="1"/>
              <a:t>page_start</a:t>
            </a:r>
            <a:r>
              <a:rPr lang="en-US" altLang="ko-KR" dirty="0"/>
              <a:t>: </a:t>
            </a:r>
            <a:r>
              <a:rPr lang="ko-KR" altLang="en-US" dirty="0"/>
              <a:t>검색 시작 위치</a:t>
            </a:r>
            <a:r>
              <a:rPr lang="en-US" altLang="ko-KR" dirty="0"/>
              <a:t>(1~1000) </a:t>
            </a:r>
          </a:p>
          <a:p>
            <a:pPr marL="628650" lvl="3" indent="0">
              <a:buNone/>
              <a:defRPr/>
            </a:pPr>
            <a:r>
              <a:rPr lang="en-US" altLang="ko-KR" dirty="0"/>
              <a:t>display: </a:t>
            </a:r>
            <a:r>
              <a:rPr lang="ko-KR" altLang="en-US" dirty="0"/>
              <a:t>출력 건수</a:t>
            </a:r>
            <a:r>
              <a:rPr lang="en-US" altLang="ko-KR" dirty="0"/>
              <a:t>(10~100) </a:t>
            </a:r>
          </a:p>
          <a:p>
            <a:pPr marL="628650" lvl="3" indent="0">
              <a:buNone/>
              <a:defRPr/>
            </a:pPr>
            <a:endParaRPr lang="en-US" altLang="ko-KR" dirty="0"/>
          </a:p>
          <a:p>
            <a:pPr lvl="2">
              <a:defRPr/>
            </a:pPr>
            <a:r>
              <a:rPr lang="ko-KR" altLang="en-US" sz="1400" dirty="0"/>
              <a:t>지역 변수 </a:t>
            </a:r>
            <a:endParaRPr lang="en-US" altLang="ko-KR" sz="1400" dirty="0"/>
          </a:p>
          <a:p>
            <a:pPr marL="628650" lvl="3" indent="0">
              <a:buNone/>
              <a:defRPr/>
            </a:pPr>
            <a:r>
              <a:rPr lang="en-US" altLang="ko-KR" dirty="0"/>
              <a:t>base: </a:t>
            </a:r>
            <a:r>
              <a:rPr lang="ko-KR" altLang="en-US" dirty="0"/>
              <a:t>검색 </a:t>
            </a:r>
            <a:r>
              <a:rPr lang="en-US" altLang="ko-KR" dirty="0" err="1"/>
              <a:t>url</a:t>
            </a:r>
            <a:r>
              <a:rPr lang="ko-KR" altLang="en-US" dirty="0"/>
              <a:t>의 기본 주소 </a:t>
            </a:r>
            <a:endParaRPr lang="en-US" altLang="ko-KR" dirty="0"/>
          </a:p>
          <a:p>
            <a:pPr marL="628650" lvl="3" indent="0">
              <a:buNone/>
              <a:defRPr/>
            </a:pPr>
            <a:r>
              <a:rPr lang="en-US" altLang="ko-KR" dirty="0"/>
              <a:t>node: </a:t>
            </a:r>
            <a:r>
              <a:rPr lang="ko-KR" altLang="en-US" dirty="0"/>
              <a:t>검색 대상에 따른 </a:t>
            </a: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파일 이름</a:t>
            </a:r>
            <a:endParaRPr lang="en-US" altLang="ko-KR" dirty="0"/>
          </a:p>
          <a:p>
            <a:pPr marL="628650" lvl="3" indent="0">
              <a:buNone/>
              <a:defRPr/>
            </a:pPr>
            <a:r>
              <a:rPr lang="en-US" altLang="ko-KR" dirty="0"/>
              <a:t>parameter: </a:t>
            </a:r>
            <a:r>
              <a:rPr lang="en-US" altLang="ko-KR" dirty="0" err="1"/>
              <a:t>url</a:t>
            </a:r>
            <a:r>
              <a:rPr lang="ko-KR" altLang="en-US" dirty="0"/>
              <a:t>에 추가할 </a:t>
            </a:r>
            <a:r>
              <a:rPr lang="ko-KR" altLang="en-US" dirty="0" err="1"/>
              <a:t>검색어와</a:t>
            </a:r>
            <a:r>
              <a:rPr lang="ko-KR" altLang="en-US" dirty="0"/>
              <a:t> 검색 시작 위치</a:t>
            </a:r>
            <a:r>
              <a:rPr lang="en-US" altLang="ko-KR" dirty="0"/>
              <a:t>, </a:t>
            </a:r>
            <a:r>
              <a:rPr lang="ko-KR" altLang="en-US" dirty="0"/>
              <a:t>출력 건수 등의 매개변수 </a:t>
            </a:r>
            <a:endParaRPr lang="en-US" altLang="ko-KR" dirty="0"/>
          </a:p>
          <a:p>
            <a:pPr marL="628650" lvl="3" indent="0">
              <a:buNone/>
              <a:defRPr/>
            </a:pPr>
            <a:r>
              <a:rPr lang="en-US" altLang="ko-KR" dirty="0" err="1"/>
              <a:t>responseDecode</a:t>
            </a:r>
            <a:r>
              <a:rPr lang="en-US" altLang="ko-KR" dirty="0"/>
              <a:t>: </a:t>
            </a:r>
            <a:r>
              <a:rPr lang="en-US" altLang="ko-KR" dirty="0" err="1"/>
              <a:t>getRequestUrl</a:t>
            </a:r>
            <a:r>
              <a:rPr lang="en-US" altLang="ko-KR" dirty="0"/>
              <a:t>(</a:t>
            </a:r>
            <a:r>
              <a:rPr lang="en-US" altLang="ko-KR" dirty="0" err="1"/>
              <a:t>url</a:t>
            </a:r>
            <a:r>
              <a:rPr lang="en-US" altLang="ko-KR" dirty="0"/>
              <a:t>)</a:t>
            </a:r>
            <a:r>
              <a:rPr lang="ko-KR" altLang="en-US" dirty="0"/>
              <a:t>을 호출하여 </a:t>
            </a:r>
            <a:r>
              <a:rPr lang="ko-KR" altLang="en-US" dirty="0" err="1"/>
              <a:t>반환받은</a:t>
            </a:r>
            <a:r>
              <a:rPr lang="ko-KR" altLang="en-US" dirty="0"/>
              <a:t> 응답 객체</a:t>
            </a:r>
            <a:r>
              <a:rPr lang="en-US" altLang="ko-KR" dirty="0"/>
              <a:t>(utf-8</a:t>
            </a:r>
            <a:r>
              <a:rPr lang="ko-KR" altLang="en-US" dirty="0"/>
              <a:t>로 </a:t>
            </a:r>
            <a:r>
              <a:rPr lang="ko-KR" altLang="en-US" dirty="0" err="1"/>
              <a:t>디코드</a:t>
            </a:r>
            <a:r>
              <a:rPr lang="en-US" altLang="ko-KR" dirty="0"/>
              <a:t>) </a:t>
            </a:r>
          </a:p>
          <a:p>
            <a:pPr marL="628650" lvl="3" indent="0">
              <a:buNone/>
              <a:defRPr/>
            </a:pPr>
            <a:endParaRPr lang="en-US" altLang="ko-KR" dirty="0"/>
          </a:p>
          <a:p>
            <a:pPr lvl="2">
              <a:defRPr/>
            </a:pPr>
            <a:r>
              <a:rPr lang="ko-KR" altLang="en-US" sz="1400" dirty="0"/>
              <a:t>메서드</a:t>
            </a:r>
            <a:endParaRPr lang="en-US" altLang="ko-KR" sz="1400" dirty="0"/>
          </a:p>
          <a:p>
            <a:pPr marL="628650" lvl="3" indent="0">
              <a:buNone/>
              <a:defRPr/>
            </a:pPr>
            <a:r>
              <a:rPr lang="en-US" altLang="ko-KR" dirty="0" err="1"/>
              <a:t>getRequestUrl</a:t>
            </a:r>
            <a:r>
              <a:rPr lang="en-US" altLang="ko-KR" dirty="0"/>
              <a:t>(</a:t>
            </a:r>
            <a:r>
              <a:rPr lang="en-US" altLang="ko-KR" dirty="0" err="1"/>
              <a:t>url</a:t>
            </a:r>
            <a:r>
              <a:rPr lang="en-US" altLang="ko-KR" dirty="0"/>
              <a:t>): [CODE1]</a:t>
            </a:r>
            <a:r>
              <a:rPr lang="ko-KR" altLang="en-US" dirty="0"/>
              <a:t>을 호출하여 </a:t>
            </a:r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/>
              <a:t>요청에 대한 응답을 받음</a:t>
            </a:r>
            <a:endParaRPr lang="en-US" altLang="ko-KR" dirty="0"/>
          </a:p>
          <a:p>
            <a:pPr marL="628650" lvl="3" indent="0">
              <a:buNone/>
              <a:defRPr/>
            </a:pPr>
            <a:r>
              <a:rPr lang="en-US" altLang="ko-KR" dirty="0" err="1"/>
              <a:t>json.loads</a:t>
            </a:r>
            <a:r>
              <a:rPr lang="en-US" altLang="ko-KR" dirty="0"/>
              <a:t>(</a:t>
            </a:r>
            <a:r>
              <a:rPr lang="en-US" altLang="ko-KR" dirty="0" err="1"/>
              <a:t>responseDecode</a:t>
            </a:r>
            <a:r>
              <a:rPr lang="en-US" altLang="ko-KR" dirty="0"/>
              <a:t>): </a:t>
            </a:r>
            <a:r>
              <a:rPr lang="ko-KR" altLang="en-US" dirty="0"/>
              <a:t>응답 객체를 </a:t>
            </a:r>
            <a:r>
              <a:rPr lang="ko-KR" altLang="en-US" dirty="0" err="1"/>
              <a:t>파이썬이</a:t>
            </a:r>
            <a:r>
              <a:rPr lang="ko-KR" altLang="en-US" dirty="0"/>
              <a:t> 처리할 수 있는 </a:t>
            </a:r>
            <a:r>
              <a:rPr lang="en-US" altLang="ko-KR" dirty="0"/>
              <a:t>JSON </a:t>
            </a:r>
            <a:r>
              <a:rPr lang="ko-KR" altLang="en-US" dirty="0"/>
              <a:t>형식으로 변환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10109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03388" y="1857376"/>
            <a:ext cx="4608512" cy="26654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675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네이버 </a:t>
            </a:r>
            <a:r>
              <a:rPr lang="en-US" altLang="ko-KR" smtClean="0"/>
              <a:t>API</a:t>
            </a:r>
            <a:r>
              <a:rPr lang="ko-KR" altLang="en-US" smtClean="0"/>
              <a:t>를 이용한 크롤링</a:t>
            </a:r>
          </a:p>
        </p:txBody>
      </p:sp>
      <p:sp>
        <p:nvSpPr>
          <p:cNvPr id="28676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8"/>
            <a:ext cx="8642350" cy="547211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ko-KR" altLang="en-US" dirty="0"/>
              <a:t>네이버 뉴스 </a:t>
            </a:r>
            <a:r>
              <a:rPr lang="ko-KR" altLang="en-US" dirty="0" err="1"/>
              <a:t>크롤링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r>
              <a:rPr lang="ko-KR" altLang="en-US" dirty="0"/>
              <a:t>함수 설계하기</a:t>
            </a:r>
            <a:endParaRPr lang="en-US" altLang="ko-KR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1343025" y="1916113"/>
            <a:ext cx="5113338" cy="52133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01  </a:t>
            </a:r>
            <a:r>
              <a:rPr lang="es-ES" altLang="ko-KR" sz="1050" b="1" dirty="0"/>
              <a:t>def getNaverSearch</a:t>
            </a:r>
            <a:r>
              <a:rPr lang="es-ES" altLang="ko-KR" sz="1050" dirty="0"/>
              <a:t>(node, srcText, page_start, display):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02      base = "https://openapi.naver.com/v1/search"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03      node = "/%s.json" % node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04      parameters = "?query=%s&amp;start=%s&amp;display=%s" % (urllib.parse.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                           quote(srcText), start, display)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05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06      url = base + node + parameters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07       responseDecode = getRequestUrl(url) #[CODE 1]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08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09      if (responseDecode == None):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10          return None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11      else: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12          return json.loads(responseDecode)</a:t>
            </a:r>
          </a:p>
        </p:txBody>
      </p:sp>
      <p:sp>
        <p:nvSpPr>
          <p:cNvPr id="28679" name="내용 개체 틀 2"/>
          <p:cNvSpPr txBox="1">
            <a:spLocks/>
          </p:cNvSpPr>
          <p:nvPr/>
        </p:nvSpPr>
        <p:spPr bwMode="auto">
          <a:xfrm>
            <a:off x="6073776" y="1916113"/>
            <a:ext cx="4594225" cy="521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100" b="1"/>
              <a:t>02~06</a:t>
            </a:r>
            <a:r>
              <a:rPr lang="ko-KR" altLang="en-US" sz="1100" b="1"/>
              <a:t>행</a:t>
            </a:r>
            <a:endParaRPr lang="en-US" altLang="ko-KR" sz="1100" b="1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100"/>
              <a:t>[</a:t>
            </a:r>
            <a:r>
              <a:rPr lang="ko-KR" altLang="en-US" sz="1100"/>
              <a:t>표 </a:t>
            </a:r>
            <a:r>
              <a:rPr lang="en-US" altLang="ko-KR" sz="1100"/>
              <a:t>5-2]</a:t>
            </a:r>
            <a:r>
              <a:rPr lang="ko-KR" altLang="en-US" sz="1100"/>
              <a:t>의 네이버 검색 </a:t>
            </a:r>
            <a:r>
              <a:rPr lang="en-US" altLang="ko-KR" sz="1100"/>
              <a:t>API </a:t>
            </a:r>
            <a:r>
              <a:rPr lang="ko-KR" altLang="en-US" sz="1100"/>
              <a:t>정보에 따라 요청 </a:t>
            </a:r>
            <a:r>
              <a:rPr lang="en-US" altLang="ko-KR" sz="1100"/>
              <a:t>URL</a:t>
            </a:r>
            <a:r>
              <a:rPr lang="ko-KR" altLang="en-US" sz="1100"/>
              <a:t>을 구성</a:t>
            </a:r>
            <a:endParaRPr lang="en-US" altLang="ko-KR" sz="11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endParaRPr lang="en-US" altLang="ko-KR" sz="1100" b="1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100" b="1"/>
              <a:t>07</a:t>
            </a:r>
            <a:r>
              <a:rPr lang="ko-KR" altLang="en-US" sz="1100" b="1"/>
              <a:t>행</a:t>
            </a:r>
            <a:endParaRPr lang="en-US" altLang="ko-KR" sz="1100" b="1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ko-KR" altLang="en-US" sz="1100"/>
              <a:t>완성한 </a:t>
            </a:r>
            <a:r>
              <a:rPr lang="en-US" altLang="ko-KR" sz="1100"/>
              <a:t>url</a:t>
            </a:r>
            <a:r>
              <a:rPr lang="ko-KR" altLang="en-US" sz="1100"/>
              <a:t>을 이용하여 </a:t>
            </a:r>
            <a:r>
              <a:rPr lang="en-US" altLang="ko-KR" sz="1100"/>
              <a:t>getRequestUrl() </a:t>
            </a:r>
            <a:r>
              <a:rPr lang="ko-KR" altLang="en-US" sz="1100"/>
              <a:t>함수를 호출하여 받은 </a:t>
            </a:r>
            <a:r>
              <a:rPr lang="en-US" altLang="ko-KR" sz="1100"/>
              <a:t>utf-8 </a:t>
            </a:r>
            <a:r>
              <a:rPr lang="ko-KR" altLang="en-US" sz="1100"/>
              <a:t>디코드 응답을</a:t>
            </a:r>
            <a:r>
              <a:rPr lang="en-US" altLang="ko-KR" sz="1100"/>
              <a:t>responseDecode</a:t>
            </a:r>
            <a:r>
              <a:rPr lang="ko-KR" altLang="en-US" sz="1100"/>
              <a:t>에 저장</a:t>
            </a:r>
            <a:endParaRPr lang="en-US" altLang="ko-KR" sz="11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endParaRPr lang="en-US" altLang="ko-KR" sz="1100" b="1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100" b="1"/>
              <a:t>12</a:t>
            </a:r>
            <a:r>
              <a:rPr lang="ko-KR" altLang="en-US" sz="1100" b="1"/>
              <a:t>행</a:t>
            </a:r>
            <a:endParaRPr lang="en-US" altLang="ko-KR" sz="1100" b="1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ko-KR" altLang="en-US" sz="1100"/>
              <a:t>서버에서 받은 </a:t>
            </a:r>
            <a:r>
              <a:rPr lang="en-US" altLang="ko-KR" sz="1100"/>
              <a:t>JSON </a:t>
            </a:r>
            <a:r>
              <a:rPr lang="ko-KR" altLang="en-US" sz="1100"/>
              <a:t>형태의 응답 객체를 파이썬 객체로 로드하여 반환</a:t>
            </a:r>
            <a:endParaRPr lang="en-US" altLang="ko-KR" sz="1100"/>
          </a:p>
        </p:txBody>
      </p:sp>
    </p:spTree>
    <p:extLst>
      <p:ext uri="{BB962C8B-B14F-4D97-AF65-F5344CB8AC3E}">
        <p14:creationId xmlns:p14="http://schemas.microsoft.com/office/powerpoint/2010/main" val="320953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네이버 </a:t>
            </a:r>
            <a:r>
              <a:rPr lang="en-US" altLang="ko-KR" smtClean="0"/>
              <a:t>API</a:t>
            </a:r>
            <a:r>
              <a:rPr lang="ko-KR" altLang="en-US" smtClean="0"/>
              <a:t>를 이용한 크롤링</a:t>
            </a:r>
          </a:p>
        </p:txBody>
      </p:sp>
      <p:sp>
        <p:nvSpPr>
          <p:cNvPr id="29699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6" y="1011238"/>
            <a:ext cx="8848725" cy="547211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ko-KR" altLang="en-US" dirty="0"/>
              <a:t>네이버 뉴스 </a:t>
            </a:r>
            <a:r>
              <a:rPr lang="ko-KR" altLang="en-US" dirty="0" err="1"/>
              <a:t>크롤링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r>
              <a:rPr lang="ko-KR" altLang="en-US" dirty="0"/>
              <a:t>함수 설계하기</a:t>
            </a:r>
            <a:endParaRPr lang="en-US" altLang="ko-KR" dirty="0"/>
          </a:p>
          <a:p>
            <a:pPr marL="971550" lvl="3" indent="-342900">
              <a:buFont typeface="+mj-lt"/>
              <a:buAutoNum type="arabicPeriod" startAt="4"/>
              <a:defRPr/>
            </a:pPr>
            <a:r>
              <a:rPr lang="en-US" altLang="ko-KR" dirty="0"/>
              <a:t>[CODE 3] JSON </a:t>
            </a:r>
            <a:r>
              <a:rPr lang="ko-KR" altLang="en-US" dirty="0"/>
              <a:t>형식의 응답 데이터를 필요한 항목만 정리하여 </a:t>
            </a:r>
            <a:r>
              <a:rPr lang="ko-KR" altLang="en-US" dirty="0" err="1"/>
              <a:t>딕셔너리</a:t>
            </a:r>
            <a:r>
              <a:rPr lang="ko-KR" altLang="en-US" dirty="0"/>
              <a:t> 리스트인 </a:t>
            </a:r>
            <a:r>
              <a:rPr lang="en-US" altLang="ko-KR" sz="1000" dirty="0" err="1"/>
              <a:t>jsonResult</a:t>
            </a:r>
            <a:r>
              <a:rPr lang="ko-KR" altLang="en-US" dirty="0"/>
              <a:t>를 구성하고 반환하도록 작성</a:t>
            </a:r>
            <a:endParaRPr lang="en-US" altLang="ko-KR" dirty="0"/>
          </a:p>
          <a:p>
            <a:pPr lvl="2">
              <a:defRPr/>
            </a:pPr>
            <a:endParaRPr lang="en-US" altLang="ko-KR" sz="500" dirty="0"/>
          </a:p>
          <a:p>
            <a:pPr lvl="2">
              <a:defRPr/>
            </a:pPr>
            <a:r>
              <a:rPr lang="ko-KR" altLang="en-US" sz="1400" dirty="0"/>
              <a:t>매개변수</a:t>
            </a:r>
          </a:p>
          <a:p>
            <a:pPr marL="628650" lvl="3" indent="0">
              <a:buNone/>
              <a:defRPr/>
            </a:pPr>
            <a:r>
              <a:rPr lang="en-US" altLang="ko-KR" dirty="0"/>
              <a:t>post: </a:t>
            </a:r>
            <a:r>
              <a:rPr lang="ko-KR" altLang="en-US" dirty="0"/>
              <a:t>응답으로 받은 검색 결과 데이터 중에서 결과 한 개를 저장한 객체</a:t>
            </a:r>
          </a:p>
          <a:p>
            <a:pPr marL="628650" lvl="3" indent="0">
              <a:buNone/>
              <a:defRPr/>
            </a:pPr>
            <a:r>
              <a:rPr lang="en-US" altLang="ko-KR" dirty="0" err="1"/>
              <a:t>jsonResult</a:t>
            </a:r>
            <a:r>
              <a:rPr lang="en-US" altLang="ko-KR" dirty="0"/>
              <a:t>: </a:t>
            </a:r>
            <a:r>
              <a:rPr lang="ko-KR" altLang="en-US" dirty="0"/>
              <a:t>필요한 부분만 저장하여 반환할 리스트 객체</a:t>
            </a:r>
          </a:p>
          <a:p>
            <a:pPr marL="628650" lvl="3" indent="0">
              <a:buNone/>
              <a:defRPr/>
            </a:pPr>
            <a:r>
              <a:rPr lang="en-US" altLang="ko-KR" dirty="0" err="1"/>
              <a:t>cnt</a:t>
            </a:r>
            <a:r>
              <a:rPr lang="en-US" altLang="ko-KR" dirty="0"/>
              <a:t>: </a:t>
            </a:r>
            <a:r>
              <a:rPr lang="ko-KR" altLang="en-US" dirty="0"/>
              <a:t>현재 작업 중인 검색 결과의 번호</a:t>
            </a:r>
            <a:endParaRPr lang="en-US" altLang="ko-KR" dirty="0"/>
          </a:p>
          <a:p>
            <a:pPr marL="628650" lvl="3" indent="0">
              <a:buNone/>
              <a:defRPr/>
            </a:pPr>
            <a:endParaRPr lang="ko-KR" altLang="en-US" dirty="0"/>
          </a:p>
          <a:p>
            <a:pPr lvl="2">
              <a:defRPr/>
            </a:pPr>
            <a:r>
              <a:rPr lang="ko-KR" altLang="en-US" sz="1400" dirty="0"/>
              <a:t>지역 변수</a:t>
            </a:r>
          </a:p>
          <a:p>
            <a:pPr marL="628650" lvl="3" indent="0">
              <a:buNone/>
              <a:defRPr/>
            </a:pPr>
            <a:r>
              <a:rPr lang="en-US" altLang="ko-KR" dirty="0"/>
              <a:t>post['title']: post </a:t>
            </a:r>
            <a:r>
              <a:rPr lang="ko-KR" altLang="en-US" dirty="0"/>
              <a:t>객체의 </a:t>
            </a:r>
            <a:r>
              <a:rPr lang="en-US" altLang="ko-KR" dirty="0"/>
              <a:t>title </a:t>
            </a:r>
            <a:r>
              <a:rPr lang="ko-KR" altLang="en-US" dirty="0"/>
              <a:t>항목에 저장된 값</a:t>
            </a:r>
          </a:p>
          <a:p>
            <a:pPr marL="628650" lvl="3" indent="0">
              <a:buNone/>
              <a:defRPr/>
            </a:pPr>
            <a:r>
              <a:rPr lang="en-US" altLang="ko-KR" dirty="0"/>
              <a:t>post['description']: post </a:t>
            </a:r>
            <a:r>
              <a:rPr lang="ko-KR" altLang="en-US" dirty="0"/>
              <a:t>객체의 </a:t>
            </a:r>
            <a:r>
              <a:rPr lang="en-US" altLang="ko-KR" dirty="0"/>
              <a:t>description </a:t>
            </a:r>
            <a:r>
              <a:rPr lang="ko-KR" altLang="en-US" dirty="0"/>
              <a:t>항목에 저장된 값</a:t>
            </a:r>
          </a:p>
          <a:p>
            <a:pPr marL="628650" lvl="3" indent="0">
              <a:buNone/>
              <a:defRPr/>
            </a:pPr>
            <a:r>
              <a:rPr lang="en-US" altLang="ko-KR" dirty="0"/>
              <a:t>post['</a:t>
            </a:r>
            <a:r>
              <a:rPr lang="en-US" altLang="ko-KR" dirty="0" err="1"/>
              <a:t>originallink</a:t>
            </a:r>
            <a:r>
              <a:rPr lang="en-US" altLang="ko-KR" dirty="0"/>
              <a:t>']: post </a:t>
            </a:r>
            <a:r>
              <a:rPr lang="ko-KR" altLang="en-US" dirty="0"/>
              <a:t>객체의 </a:t>
            </a:r>
            <a:r>
              <a:rPr lang="en-US" altLang="ko-KR" dirty="0" err="1"/>
              <a:t>originallink</a:t>
            </a:r>
            <a:r>
              <a:rPr lang="en-US" altLang="ko-KR" dirty="0"/>
              <a:t> </a:t>
            </a:r>
            <a:r>
              <a:rPr lang="ko-KR" altLang="en-US" dirty="0"/>
              <a:t>항목에 저장된 값</a:t>
            </a:r>
          </a:p>
          <a:p>
            <a:pPr marL="628650" lvl="3" indent="0">
              <a:buNone/>
              <a:defRPr/>
            </a:pPr>
            <a:r>
              <a:rPr lang="en-US" altLang="ko-KR" dirty="0"/>
              <a:t>post['link']: post </a:t>
            </a:r>
            <a:r>
              <a:rPr lang="ko-KR" altLang="en-US" dirty="0"/>
              <a:t>객체의 </a:t>
            </a:r>
            <a:r>
              <a:rPr lang="en-US" altLang="ko-KR" dirty="0"/>
              <a:t>link </a:t>
            </a:r>
            <a:r>
              <a:rPr lang="ko-KR" altLang="en-US" dirty="0"/>
              <a:t>항목에 저장된 값</a:t>
            </a:r>
            <a:endParaRPr lang="en-US" altLang="ko-KR" dirty="0"/>
          </a:p>
          <a:p>
            <a:pPr marL="628650" lvl="3" indent="0">
              <a:buNone/>
              <a:defRPr/>
            </a:pPr>
            <a:endParaRPr lang="ko-KR" altLang="en-US" dirty="0"/>
          </a:p>
          <a:p>
            <a:pPr lvl="2">
              <a:defRPr/>
            </a:pPr>
            <a:r>
              <a:rPr lang="ko-KR" altLang="en-US" sz="1400" dirty="0"/>
              <a:t>메서드</a:t>
            </a:r>
          </a:p>
          <a:p>
            <a:pPr marL="628650" lvl="3" indent="0">
              <a:buNone/>
              <a:defRPr/>
            </a:pPr>
            <a:r>
              <a:rPr lang="en-US" altLang="ko-KR" dirty="0" err="1"/>
              <a:t>datetime.datetime.strptime</a:t>
            </a:r>
            <a:r>
              <a:rPr lang="en-US" altLang="ko-KR" dirty="0"/>
              <a:t>(): </a:t>
            </a:r>
            <a:r>
              <a:rPr lang="ko-KR" altLang="en-US" dirty="0"/>
              <a:t>문자열을 날짜 객체 형식으로 변환</a:t>
            </a:r>
            <a:endParaRPr lang="en-US" altLang="ko-KR" dirty="0"/>
          </a:p>
          <a:p>
            <a:pPr marL="628650" lvl="3" indent="0">
              <a:buNone/>
              <a:defRPr/>
            </a:pPr>
            <a:r>
              <a:rPr lang="en-US" altLang="ko-KR" dirty="0" err="1"/>
              <a:t>pDate.strftime</a:t>
            </a:r>
            <a:r>
              <a:rPr lang="en-US" altLang="ko-KR" dirty="0"/>
              <a:t>(): </a:t>
            </a:r>
            <a:r>
              <a:rPr lang="ko-KR" altLang="en-US" dirty="0"/>
              <a:t>날짜 객체의 표시 형식을 지정</a:t>
            </a:r>
            <a:endParaRPr lang="en-US" altLang="ko-KR" dirty="0"/>
          </a:p>
          <a:p>
            <a:pPr marL="628650" lvl="3" indent="0">
              <a:buNone/>
              <a:defRPr/>
            </a:pPr>
            <a:r>
              <a:rPr lang="en-US" altLang="ko-KR" dirty="0" err="1"/>
              <a:t>jsonResult.append</a:t>
            </a:r>
            <a:r>
              <a:rPr lang="en-US" altLang="ko-KR" dirty="0"/>
              <a:t>(): </a:t>
            </a:r>
            <a:r>
              <a:rPr lang="ko-KR" altLang="en-US" dirty="0"/>
              <a:t>리스트 객체인 </a:t>
            </a:r>
            <a:r>
              <a:rPr lang="en-US" altLang="ko-KR" dirty="0" err="1"/>
              <a:t>jsonResult</a:t>
            </a:r>
            <a:r>
              <a:rPr lang="ko-KR" altLang="en-US" dirty="0"/>
              <a:t>에 원소를 추가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6967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674813" y="1933575"/>
            <a:ext cx="4608512" cy="25923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723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네이버 </a:t>
            </a:r>
            <a:r>
              <a:rPr lang="en-US" altLang="ko-KR" smtClean="0"/>
              <a:t>API</a:t>
            </a:r>
            <a:r>
              <a:rPr lang="ko-KR" altLang="en-US" smtClean="0"/>
              <a:t>를 이용한 크롤링</a:t>
            </a:r>
          </a:p>
        </p:txBody>
      </p:sp>
      <p:sp>
        <p:nvSpPr>
          <p:cNvPr id="30724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8"/>
            <a:ext cx="8642350" cy="547211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ko-KR" altLang="en-US" dirty="0"/>
              <a:t>네이버 뉴스 </a:t>
            </a:r>
            <a:r>
              <a:rPr lang="ko-KR" altLang="en-US" dirty="0" err="1"/>
              <a:t>크롤링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r>
              <a:rPr lang="ko-KR" altLang="en-US" dirty="0"/>
              <a:t>함수 설계하기</a:t>
            </a:r>
            <a:endParaRPr lang="en-US" altLang="ko-KR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1343025" y="1916113"/>
            <a:ext cx="5113338" cy="52133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01  </a:t>
            </a:r>
            <a:r>
              <a:rPr lang="es-ES" altLang="ko-KR" sz="1050" b="1" dirty="0"/>
              <a:t>def getPostData(post, jsonResult, cnt):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02      title = post['title']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03      description = post['description']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04      org_link = post['originallink']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05      link = post['link']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06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07      pDate = datetime.datetime.strptime(post['pubDate'], '%a,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                     %d %b %Y %H:%M:%S +0900')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08      pDate = pDate.strftime('%Y-%m-%d %H:%M:%S')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09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10      jsonResult.append({'cnt':cnt, 'title':title, 'description': description,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                                'org_link':org_link, 'link': org_link, 'pDate':pDate})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11      return</a:t>
            </a:r>
          </a:p>
        </p:txBody>
      </p:sp>
      <p:sp>
        <p:nvSpPr>
          <p:cNvPr id="30727" name="내용 개체 틀 2"/>
          <p:cNvSpPr txBox="1">
            <a:spLocks/>
          </p:cNvSpPr>
          <p:nvPr/>
        </p:nvSpPr>
        <p:spPr bwMode="auto">
          <a:xfrm>
            <a:off x="6073776" y="1916113"/>
            <a:ext cx="4594225" cy="521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100" b="1"/>
              <a:t>02~05</a:t>
            </a:r>
            <a:r>
              <a:rPr lang="ko-KR" altLang="en-US" sz="1100" b="1"/>
              <a:t>행</a:t>
            </a:r>
            <a:endParaRPr lang="en-US" altLang="ko-KR" sz="1100" b="1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ko-KR" altLang="en-US" sz="1100"/>
              <a:t>검색 결과가 들어 있는 </a:t>
            </a:r>
            <a:r>
              <a:rPr lang="en-US" altLang="ko-KR" sz="1100"/>
              <a:t>post </a:t>
            </a:r>
            <a:r>
              <a:rPr lang="ko-KR" altLang="en-US" sz="1100"/>
              <a:t>객체에서 필요한 데이터 항목을 추출하여 변수에 저장</a:t>
            </a:r>
            <a:endParaRPr lang="en-US" altLang="ko-KR" sz="11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endParaRPr lang="en-US" altLang="ko-KR" sz="11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100" b="1"/>
              <a:t>07</a:t>
            </a:r>
            <a:r>
              <a:rPr lang="ko-KR" altLang="en-US" sz="1100" b="1"/>
              <a:t>행</a:t>
            </a:r>
            <a:endParaRPr lang="en-US" altLang="ko-KR" sz="1100" b="1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ko-KR" altLang="en-US" sz="1100"/>
              <a:t>네이버에서 제공하는 시간인 </a:t>
            </a:r>
            <a:r>
              <a:rPr lang="en-US" altLang="ko-KR" sz="1100"/>
              <a:t>pubDate</a:t>
            </a:r>
            <a:r>
              <a:rPr lang="ko-KR" altLang="en-US" sz="1100"/>
              <a:t>는 문자열 형태이므로 날짜 객체로 변환</a:t>
            </a:r>
            <a:endParaRPr lang="en-US" altLang="ko-KR" sz="11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100"/>
              <a:t>pubDate</a:t>
            </a:r>
            <a:r>
              <a:rPr lang="ko-KR" altLang="en-US" sz="1100"/>
              <a:t>는 그리니치 평균시 형식을 사용하는데 한국 표준시보다 </a:t>
            </a:r>
            <a:r>
              <a:rPr lang="en-US" altLang="ko-KR" sz="1100"/>
              <a:t>9</a:t>
            </a:r>
            <a:r>
              <a:rPr lang="ko-KR" altLang="en-US" sz="1100"/>
              <a:t>시간 느리므로 </a:t>
            </a:r>
            <a:r>
              <a:rPr lang="en-US" altLang="ko-KR" sz="1100"/>
              <a:t>+0900 </a:t>
            </a:r>
            <a:r>
              <a:rPr lang="ko-KR" altLang="en-US" sz="1100"/>
              <a:t>을 사용해 한국 표준시로 맞춤</a:t>
            </a:r>
            <a:endParaRPr lang="en-US" altLang="ko-KR" sz="11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endParaRPr lang="en-US" altLang="ko-KR" sz="11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100" b="1"/>
              <a:t>08</a:t>
            </a:r>
            <a:r>
              <a:rPr lang="ko-KR" altLang="en-US" sz="1100" b="1"/>
              <a:t>행</a:t>
            </a:r>
            <a:endParaRPr lang="en-US" altLang="ko-KR" sz="1100" b="1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ko-KR" altLang="en-US" sz="1100"/>
              <a:t>수정된 날짜를 ‘연</a:t>
            </a:r>
            <a:r>
              <a:rPr lang="en-US" altLang="ko-KR" sz="1100"/>
              <a:t>-</a:t>
            </a:r>
            <a:r>
              <a:rPr lang="ko-KR" altLang="en-US" sz="1100"/>
              <a:t>월</a:t>
            </a:r>
            <a:r>
              <a:rPr lang="en-US" altLang="ko-KR" sz="1100"/>
              <a:t>-</a:t>
            </a:r>
            <a:r>
              <a:rPr lang="ko-KR" altLang="en-US" sz="1100"/>
              <a:t>일 시</a:t>
            </a:r>
            <a:r>
              <a:rPr lang="en-US" altLang="ko-KR" sz="1100"/>
              <a:t>:</a:t>
            </a:r>
            <a:r>
              <a:rPr lang="ko-KR" altLang="en-US" sz="1100"/>
              <a:t>분</a:t>
            </a:r>
            <a:r>
              <a:rPr lang="en-US" altLang="ko-KR" sz="1100"/>
              <a:t>:</a:t>
            </a:r>
            <a:r>
              <a:rPr lang="ko-KR" altLang="en-US" sz="1100"/>
              <a:t>초’ 형식으로 나타냄</a:t>
            </a:r>
            <a:endParaRPr lang="en-US" altLang="ko-KR" sz="11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endParaRPr lang="en-US" altLang="ko-KR" sz="11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100" b="1"/>
              <a:t>10</a:t>
            </a:r>
            <a:r>
              <a:rPr lang="ko-KR" altLang="en-US" sz="1100" b="1"/>
              <a:t>행</a:t>
            </a:r>
            <a:endParaRPr lang="en-US" altLang="ko-KR" sz="1100" b="1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100"/>
              <a:t>2~5</a:t>
            </a:r>
            <a:r>
              <a:rPr lang="ko-KR" altLang="en-US" sz="1100"/>
              <a:t>행에서 저장한 데이터를 딕셔너리 형태인 </a:t>
            </a:r>
            <a:r>
              <a:rPr lang="en-US" altLang="ko-KR" sz="1100"/>
              <a:t>{‘</a:t>
            </a:r>
            <a:r>
              <a:rPr lang="ko-KR" altLang="en-US" sz="1100"/>
              <a:t>키’</a:t>
            </a:r>
            <a:r>
              <a:rPr lang="en-US" altLang="ko-KR" sz="1100"/>
              <a:t>:</a:t>
            </a:r>
            <a:r>
              <a:rPr lang="ko-KR" altLang="en-US" sz="1100"/>
              <a:t>값</a:t>
            </a:r>
            <a:r>
              <a:rPr lang="en-US" altLang="ko-KR" sz="1100"/>
              <a:t>}</a:t>
            </a:r>
            <a:r>
              <a:rPr lang="ko-KR" altLang="en-US" sz="1100"/>
              <a:t>으로 구성하여 리스트 객체인 </a:t>
            </a:r>
            <a:r>
              <a:rPr lang="en-US" altLang="ko-KR" sz="1100"/>
              <a:t>jsonResult</a:t>
            </a:r>
            <a:r>
              <a:rPr lang="ko-KR" altLang="en-US" sz="1100"/>
              <a:t>에 추가</a:t>
            </a:r>
            <a:endParaRPr lang="en-US" altLang="ko-KR" sz="1100"/>
          </a:p>
        </p:txBody>
      </p:sp>
    </p:spTree>
    <p:extLst>
      <p:ext uri="{BB962C8B-B14F-4D97-AF65-F5344CB8AC3E}">
        <p14:creationId xmlns:p14="http://schemas.microsoft.com/office/powerpoint/2010/main" val="354318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03389" y="2425700"/>
            <a:ext cx="8848725" cy="40322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747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네이버 </a:t>
            </a:r>
            <a:r>
              <a:rPr lang="en-US" altLang="ko-KR" smtClean="0"/>
              <a:t>API</a:t>
            </a:r>
            <a:r>
              <a:rPr lang="ko-KR" altLang="en-US" smtClean="0"/>
              <a:t>를 이용한 크롤링</a:t>
            </a:r>
          </a:p>
        </p:txBody>
      </p:sp>
      <p:sp>
        <p:nvSpPr>
          <p:cNvPr id="31748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741489" y="836613"/>
            <a:ext cx="8848725" cy="547211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ko-KR" altLang="en-US" dirty="0"/>
              <a:t>네이버 뉴스 </a:t>
            </a:r>
            <a:r>
              <a:rPr lang="ko-KR" altLang="en-US" dirty="0" err="1"/>
              <a:t>크롤링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4"/>
              <a:defRPr/>
            </a:pPr>
            <a:r>
              <a:rPr lang="ko-KR" altLang="en-US" dirty="0"/>
              <a:t>전체 프로그램 작성하기</a:t>
            </a:r>
            <a:endParaRPr lang="en-US" altLang="ko-KR" dirty="0"/>
          </a:p>
          <a:p>
            <a:pPr lvl="3">
              <a:defRPr/>
            </a:pPr>
            <a:r>
              <a:rPr lang="ko-KR" altLang="en-US" dirty="0" err="1"/>
              <a:t>파이썬</a:t>
            </a:r>
            <a:r>
              <a:rPr lang="ko-KR" altLang="en-US" dirty="0"/>
              <a:t> 셸 창에서 </a:t>
            </a:r>
            <a:r>
              <a:rPr lang="en-US" altLang="ko-KR" dirty="0"/>
              <a:t>[File]-[New File]</a:t>
            </a:r>
            <a:r>
              <a:rPr lang="ko-KR" altLang="en-US" dirty="0"/>
              <a:t>을 클릭해 새 파일 창을 열고 다음의 </a:t>
            </a:r>
            <a:r>
              <a:rPr lang="ko-KR" altLang="en-US" dirty="0" err="1"/>
              <a:t>파이썬</a:t>
            </a:r>
            <a:r>
              <a:rPr lang="ko-KR" altLang="en-US" dirty="0"/>
              <a:t> 프로그램을 작성</a:t>
            </a:r>
            <a:endParaRPr lang="en-US" altLang="ko-KR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1416051" y="2432051"/>
            <a:ext cx="4754563" cy="387667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import os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import sys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import urllib.request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import datetime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import time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import json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b="1" dirty="0"/>
              <a:t>client_id</a:t>
            </a:r>
            <a:r>
              <a:rPr lang="es-ES" altLang="ko-KR" sz="1050" dirty="0"/>
              <a:t> = '</a:t>
            </a:r>
            <a:r>
              <a:rPr lang="ko-KR" altLang="en-US" sz="1050" dirty="0"/>
              <a:t>본인이 발급받은 네이버 </a:t>
            </a:r>
            <a:r>
              <a:rPr lang="es-ES" altLang="ko-KR" sz="1050" dirty="0"/>
              <a:t>Client ID'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b="1" dirty="0"/>
              <a:t>client_secret</a:t>
            </a:r>
            <a:r>
              <a:rPr lang="es-ES" altLang="ko-KR" sz="1050" dirty="0"/>
              <a:t> = '</a:t>
            </a:r>
            <a:r>
              <a:rPr lang="ko-KR" altLang="en-US" sz="1050" dirty="0"/>
              <a:t>본인이 발급받은 네이버 </a:t>
            </a:r>
            <a:r>
              <a:rPr lang="es-ES" altLang="ko-KR" sz="1050" dirty="0"/>
              <a:t>Client Secret‘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es-ES" altLang="ko-KR" sz="105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#[CODE 1]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b="1" dirty="0"/>
              <a:t>def getRequestUrl</a:t>
            </a:r>
            <a:r>
              <a:rPr lang="es-ES" altLang="ko-KR" sz="1050" dirty="0"/>
              <a:t>(url):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    req = urllib.request.Request(url)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    req.add_header("X-Naver-Client-Id", client_id)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    req.add_header("X-Naver-Client-Secret", client_secret)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es-ES" altLang="ko-KR" sz="105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    try: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        response = urllib.request.urlopen(req)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        if response.getcode() == 200: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            print("[%s] Url Request Success" % datetime.datetime.now())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            return response.read().decode('utf-8')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5880100" y="2460625"/>
            <a:ext cx="4819650" cy="38481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    except Exception as e: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        print(e)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        print("[%s] Error for URL : %s" % (datetime.datetime.now(), url))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        return None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es-ES" altLang="ko-KR" sz="105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#[CODE 2]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def getNaverSearch(node, srcText, start, display):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    base = "https://openapi.naver.com/v1/search"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    node = "/%s.json" % node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    parameters = "?query = %s&amp;start = %s&amp;display = %s" %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                    (urllib.parse.quote(srcText), start, display)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es-ES" altLang="ko-KR" sz="105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    url = base + node + parameters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    responseDecode = getRequestUrl(url) #[CODE 1]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es-ES" altLang="ko-KR" sz="105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    if (responseDecode == None):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        return None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    else: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        return json.loads(responseDecode)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es-ES" altLang="ko-KR" sz="1050" dirty="0"/>
          </a:p>
        </p:txBody>
      </p:sp>
      <p:sp>
        <p:nvSpPr>
          <p:cNvPr id="31752" name="TextBox 1"/>
          <p:cNvSpPr txBox="1">
            <a:spLocks noChangeArrowheads="1"/>
          </p:cNvSpPr>
          <p:nvPr/>
        </p:nvSpPr>
        <p:spPr bwMode="auto">
          <a:xfrm>
            <a:off x="1846264" y="2163764"/>
            <a:ext cx="2160587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000">
                <a:latin typeface="HelveticaNeue-Roman"/>
                <a:ea typeface="굴림" panose="020B0600000101010101" pitchFamily="50" charset="-127"/>
              </a:rPr>
              <a:t>[</a:t>
            </a:r>
            <a:r>
              <a:rPr lang="ko-KR" altLang="en-US" sz="1000">
                <a:latin typeface="HelveticaNeue-Roman"/>
                <a:ea typeface="굴림" panose="020B0600000101010101" pitchFamily="50" charset="-127"/>
              </a:rPr>
              <a:t>프로그램 </a:t>
            </a:r>
            <a:r>
              <a:rPr lang="en-US" altLang="ko-KR" sz="1000">
                <a:latin typeface="HelveticaNeue-Roman"/>
                <a:ea typeface="굴림" panose="020B0600000101010101" pitchFamily="50" charset="-127"/>
              </a:rPr>
              <a:t>5-1] nvCrawler.py</a:t>
            </a:r>
            <a:endParaRPr lang="ko-KR" altLang="en-US" sz="200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211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빅데이터의 이해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1819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빅데이터의 특징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분석 환경 측면 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데이터 분석 시스템의 구성 요소인 데이터</a:t>
            </a:r>
            <a:r>
              <a:rPr lang="en-US" altLang="ko-KR" dirty="0"/>
              <a:t>, </a:t>
            </a:r>
            <a:r>
              <a:rPr lang="ko-KR" altLang="en-US" dirty="0"/>
              <a:t>하드웨어</a:t>
            </a:r>
            <a:r>
              <a:rPr lang="en-US" altLang="ko-KR" dirty="0"/>
              <a:t>, </a:t>
            </a:r>
            <a:r>
              <a:rPr lang="ko-KR" altLang="en-US" dirty="0"/>
              <a:t>소프트웨어 분석 방법은 분석 환경에 따라 다른 특징을 나타냄</a:t>
            </a:r>
          </a:p>
        </p:txBody>
      </p:sp>
      <p:pic>
        <p:nvPicPr>
          <p:cNvPr id="17412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852739"/>
            <a:ext cx="5746750" cy="310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17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631950" y="1989139"/>
            <a:ext cx="8928100" cy="43195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795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네이버 </a:t>
            </a:r>
            <a:r>
              <a:rPr lang="en-US" altLang="ko-KR" smtClean="0"/>
              <a:t>API</a:t>
            </a:r>
            <a:r>
              <a:rPr lang="ko-KR" altLang="en-US" smtClean="0"/>
              <a:t>를 이용한 크롤링</a:t>
            </a:r>
          </a:p>
        </p:txBody>
      </p:sp>
      <p:sp>
        <p:nvSpPr>
          <p:cNvPr id="33796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6" y="1011238"/>
            <a:ext cx="8848725" cy="547211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ko-KR" altLang="en-US" dirty="0"/>
              <a:t>네이버 뉴스 </a:t>
            </a:r>
            <a:r>
              <a:rPr lang="ko-KR" altLang="en-US" dirty="0" err="1"/>
              <a:t>크롤링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4"/>
              <a:defRPr/>
            </a:pPr>
            <a:r>
              <a:rPr lang="ko-KR" altLang="en-US" dirty="0"/>
              <a:t>전체 프로그램 작성하기</a:t>
            </a:r>
            <a:endParaRPr lang="en-US" altLang="ko-KR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5727700" y="2168525"/>
            <a:ext cx="5113338" cy="39243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/>
              <a:t>    while ((jsonResponse != None) and (jsonResponse['display'] != 0)):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/>
              <a:t>        for post in jsonResponse['items’]: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/>
              <a:t>            cnt += 1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b="1" dirty="0"/>
              <a:t>            getPostData</a:t>
            </a:r>
            <a:r>
              <a:rPr lang="es-ES" altLang="ko-KR" sz="1000" dirty="0"/>
              <a:t>(post, jsonResult, cnt) #[CODE 3]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es-ES" altLang="ko-KR" sz="10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/>
              <a:t>        start = jsonResponse['start'] + jsonResponse['display’]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/>
              <a:t>        jsonResponse = </a:t>
            </a:r>
            <a:r>
              <a:rPr lang="es-ES" altLang="ko-KR" sz="1000" b="1" dirty="0"/>
              <a:t>getNaverSearch</a:t>
            </a:r>
            <a:r>
              <a:rPr lang="es-ES" altLang="ko-KR" sz="1000" dirty="0"/>
              <a:t>(node, srcText, start, 100) #[CODE 2]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es-ES" altLang="ko-KR" sz="10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/>
              <a:t>    print('</a:t>
            </a:r>
            <a:r>
              <a:rPr lang="ko-KR" altLang="en-US" sz="1000" dirty="0"/>
              <a:t>전체 검색 </a:t>
            </a:r>
            <a:r>
              <a:rPr lang="en-US" altLang="ko-KR" sz="1000" dirty="0"/>
              <a:t>: %</a:t>
            </a:r>
            <a:r>
              <a:rPr lang="es-ES" altLang="ko-KR" sz="1000" dirty="0"/>
              <a:t>d </a:t>
            </a:r>
            <a:r>
              <a:rPr lang="ko-KR" altLang="en-US" sz="1000" dirty="0"/>
              <a:t>건</a:t>
            </a:r>
            <a:r>
              <a:rPr lang="en-US" altLang="ko-KR" sz="1000" dirty="0"/>
              <a:t>' %</a:t>
            </a:r>
            <a:r>
              <a:rPr lang="es-ES" altLang="ko-KR" sz="1000" dirty="0"/>
              <a:t>total)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es-ES" altLang="ko-KR" sz="10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/>
              <a:t>    with open('%s_naver_%s.json' % (srcText, node), 'w', encoding='utf8’)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/>
              <a:t>                 as outfile: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/>
              <a:t>        jsonFile = json.dumps(jsonResult, indent = 4, sort_keys = True,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/>
              <a:t>                                     ensure_ascii = False)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es-ES" altLang="ko-KR" sz="10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/>
              <a:t>        outfile.write(jsonFile)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es-ES" altLang="ko-KR" sz="10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/>
              <a:t>    print("</a:t>
            </a:r>
            <a:r>
              <a:rPr lang="ko-KR" altLang="en-US" sz="1000" dirty="0"/>
              <a:t>가져온 데이터 </a:t>
            </a:r>
            <a:r>
              <a:rPr lang="en-US" altLang="ko-KR" sz="1000" dirty="0"/>
              <a:t>: %</a:t>
            </a:r>
            <a:r>
              <a:rPr lang="es-ES" altLang="ko-KR" sz="1000" dirty="0"/>
              <a:t>d </a:t>
            </a:r>
            <a:r>
              <a:rPr lang="ko-KR" altLang="en-US" sz="1000" dirty="0"/>
              <a:t>건</a:t>
            </a:r>
            <a:r>
              <a:rPr lang="en-US" altLang="ko-KR" sz="1000" dirty="0"/>
              <a:t>" %(</a:t>
            </a:r>
            <a:r>
              <a:rPr lang="es-ES" altLang="ko-KR" sz="1000" dirty="0"/>
              <a:t>cnt))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/>
              <a:t>    print('%s_naver_%s.json SAVED' % (srcText, node))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es-ES" altLang="ko-KR" sz="10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b="1" dirty="0"/>
              <a:t>if __name__ == '__main__’: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b="1" dirty="0"/>
              <a:t>    main()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es-ES" altLang="ko-KR" sz="105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es-ES" altLang="ko-KR" sz="5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50" dirty="0"/>
              <a:t> </a:t>
            </a:r>
            <a:endParaRPr lang="es-ES" altLang="ko-KR" sz="1050" b="1" dirty="0"/>
          </a:p>
        </p:txBody>
      </p:sp>
      <p:sp>
        <p:nvSpPr>
          <p:cNvPr id="33799" name="내용 개체 틀 2"/>
          <p:cNvSpPr txBox="1">
            <a:spLocks/>
          </p:cNvSpPr>
          <p:nvPr/>
        </p:nvSpPr>
        <p:spPr bwMode="auto">
          <a:xfrm>
            <a:off x="1447800" y="2168525"/>
            <a:ext cx="4745038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/>
              <a:t>#[CODE 3]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/>
              <a:t>def getPostData(post, jsonResult, cnt):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/>
              <a:t>    title = post['title’]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/>
              <a:t>    description = post['description’]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/>
              <a:t>    org_link = post['originallink’]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/>
              <a:t>    link = post['link’]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endParaRPr lang="es-ES" altLang="ko-KR" sz="5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/>
              <a:t>    pDate = datetime.datetime.strptime(post['pubDate'], ‘%a,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/>
              <a:t>                %d %b %Y %H:%M:%S+0900’)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/>
              <a:t>    pDate = pDate.strftime('%Y-%m-%d %H:%M:%S’)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endParaRPr lang="es-ES" altLang="ko-KR" sz="5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/>
              <a:t>    jsonResult.append({'cnt':cnt, 'title':title, 'description': description,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/>
              <a:t>                            'org_link':org_link, 'link': org_link, 'pDate':pDate})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/>
              <a:t>    return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endParaRPr lang="es-ES" altLang="ko-KR" sz="5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/>
              <a:t>#[CODE 0]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 b="1"/>
              <a:t>def main():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/>
              <a:t>    node = 'news' #</a:t>
            </a:r>
            <a:r>
              <a:rPr lang="ko-KR" altLang="en-US" sz="1000"/>
              <a:t>크롤링할 대상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/>
              <a:t>    srcText = input('</a:t>
            </a:r>
            <a:r>
              <a:rPr lang="ko-KR" altLang="en-US" sz="1000"/>
              <a:t>검색어를 입력하세요</a:t>
            </a:r>
            <a:r>
              <a:rPr lang="en-US" altLang="ko-KR" sz="1000"/>
              <a:t>: ‘)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/>
              <a:t>    cnt = 0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/>
              <a:t>    jsonResult = []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/>
              <a:t>    jsonResponse = </a:t>
            </a:r>
            <a:r>
              <a:rPr lang="es-ES" altLang="ko-KR" sz="1000" b="1"/>
              <a:t>getNaverSearch</a:t>
            </a:r>
            <a:r>
              <a:rPr lang="es-ES" altLang="ko-KR" sz="1000"/>
              <a:t>(node, srcText, 1, 100) #[CODE 2]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/>
              <a:t>    total = jsonResponse['total’]</a:t>
            </a:r>
          </a:p>
        </p:txBody>
      </p:sp>
    </p:spTree>
    <p:extLst>
      <p:ext uri="{BB962C8B-B14F-4D97-AF65-F5344CB8AC3E}">
        <p14:creationId xmlns:p14="http://schemas.microsoft.com/office/powerpoint/2010/main" val="202847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네이버 </a:t>
            </a:r>
            <a:r>
              <a:rPr lang="en-US" altLang="ko-KR" smtClean="0"/>
              <a:t>API</a:t>
            </a:r>
            <a:r>
              <a:rPr lang="ko-KR" altLang="en-US" smtClean="0"/>
              <a:t>를 이용한 크롤링</a:t>
            </a:r>
          </a:p>
        </p:txBody>
      </p:sp>
      <p:sp>
        <p:nvSpPr>
          <p:cNvPr id="34819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6" y="1011238"/>
            <a:ext cx="8848725" cy="547211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ko-KR" altLang="en-US" dirty="0"/>
              <a:t>네이버 뉴스 </a:t>
            </a:r>
            <a:r>
              <a:rPr lang="ko-KR" altLang="en-US" dirty="0" err="1"/>
              <a:t>크롤링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4"/>
              <a:defRPr/>
            </a:pPr>
            <a:r>
              <a:rPr lang="ko-KR" altLang="en-US" dirty="0"/>
              <a:t>전체 프로그램 작성하기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[F5]</a:t>
            </a:r>
            <a:r>
              <a:rPr lang="ko-KR" altLang="en-US" dirty="0"/>
              <a:t>를 눌러 실행하면 파이썬 셸 창에 </a:t>
            </a:r>
            <a:r>
              <a:rPr lang="en-US" altLang="ko-KR" dirty="0"/>
              <a:t>print </a:t>
            </a:r>
            <a:r>
              <a:rPr lang="ko-KR" altLang="en-US" dirty="0"/>
              <a:t>명령의 실행 결과인 ‘</a:t>
            </a:r>
            <a:r>
              <a:rPr lang="ko-KR" altLang="en-US" dirty="0" err="1"/>
              <a:t>검색어를</a:t>
            </a:r>
            <a:r>
              <a:rPr lang="ko-KR" altLang="en-US" dirty="0"/>
              <a:t> 입력하세요</a:t>
            </a:r>
            <a:r>
              <a:rPr lang="en-US" altLang="ko-KR" dirty="0"/>
              <a:t>:’</a:t>
            </a:r>
            <a:r>
              <a:rPr lang="ko-KR" altLang="en-US" dirty="0"/>
              <a:t>가 출력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 ‘</a:t>
            </a:r>
            <a:r>
              <a:rPr lang="ko-KR" altLang="en-US" dirty="0" err="1"/>
              <a:t>월드컵’을</a:t>
            </a:r>
            <a:r>
              <a:rPr lang="ko-KR" altLang="en-US" dirty="0"/>
              <a:t> 입력하면 </a:t>
            </a:r>
            <a:r>
              <a:rPr lang="en-US" altLang="ko-KR" dirty="0"/>
              <a:t>nvCrawler.py </a:t>
            </a:r>
            <a:r>
              <a:rPr lang="ko-KR" altLang="en-US" dirty="0"/>
              <a:t>파일이 저장된 위치에 </a:t>
            </a:r>
            <a:r>
              <a:rPr lang="en-US" altLang="ko-KR" dirty="0"/>
              <a:t>JSON </a:t>
            </a:r>
            <a:r>
              <a:rPr lang="ko-KR" altLang="en-US" dirty="0"/>
              <a:t>파일이 생성</a:t>
            </a:r>
            <a:endParaRPr lang="en-US" altLang="ko-KR" dirty="0"/>
          </a:p>
        </p:txBody>
      </p:sp>
      <p:pic>
        <p:nvPicPr>
          <p:cNvPr id="34821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64" y="3068639"/>
            <a:ext cx="6408737" cy="268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731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네이버 </a:t>
            </a:r>
            <a:r>
              <a:rPr lang="en-US" altLang="ko-KR" smtClean="0"/>
              <a:t>API</a:t>
            </a:r>
            <a:r>
              <a:rPr lang="ko-KR" altLang="en-US" smtClean="0"/>
              <a:t>를 이용한 크롤링</a:t>
            </a:r>
          </a:p>
        </p:txBody>
      </p:sp>
      <p:sp>
        <p:nvSpPr>
          <p:cNvPr id="35843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6" y="1011238"/>
            <a:ext cx="8848725" cy="547211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ko-KR" altLang="en-US" dirty="0"/>
              <a:t>네이버 뉴스 </a:t>
            </a:r>
            <a:r>
              <a:rPr lang="ko-KR" altLang="en-US" dirty="0" err="1"/>
              <a:t>크롤링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4"/>
              <a:defRPr/>
            </a:pPr>
            <a:r>
              <a:rPr lang="ko-KR" altLang="en-US" dirty="0"/>
              <a:t>전체 프로그램 작성하기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결과 확인하기</a:t>
            </a:r>
            <a:endParaRPr lang="en-US" altLang="ko-KR" dirty="0"/>
          </a:p>
        </p:txBody>
      </p:sp>
      <p:pic>
        <p:nvPicPr>
          <p:cNvPr id="35845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739" y="2708275"/>
            <a:ext cx="7032625" cy="268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455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02. </a:t>
            </a:r>
            <a:r>
              <a:rPr lang="ko-KR" altLang="en-US" smtClean="0"/>
              <a:t>공공데이터 </a:t>
            </a:r>
            <a:r>
              <a:rPr lang="en-US" altLang="ko-KR" smtClean="0"/>
              <a:t>API </a:t>
            </a:r>
            <a:r>
              <a:rPr lang="ko-KR" altLang="en-US" smtClean="0"/>
              <a:t>기반 크롤링</a:t>
            </a:r>
          </a:p>
        </p:txBody>
      </p:sp>
      <p:sp>
        <p:nvSpPr>
          <p:cNvPr id="36867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6" y="1011238"/>
            <a:ext cx="8848725" cy="547211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ko-KR" altLang="en-US" dirty="0" err="1"/>
              <a:t>공공데이터</a:t>
            </a:r>
            <a:r>
              <a:rPr lang="ko-KR" altLang="en-US" dirty="0"/>
              <a:t> </a:t>
            </a:r>
            <a:r>
              <a:rPr lang="ko-KR" altLang="en-US" dirty="0" err="1"/>
              <a:t>활용신청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ko-KR" altLang="en-US" dirty="0"/>
              <a:t>공공데이터포털 회원가입하기 </a:t>
            </a:r>
            <a:endParaRPr lang="en-US" altLang="ko-KR" dirty="0"/>
          </a:p>
        </p:txBody>
      </p:sp>
      <p:pic>
        <p:nvPicPr>
          <p:cNvPr id="36869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3" y="2492376"/>
            <a:ext cx="5491162" cy="336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071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02. </a:t>
            </a:r>
            <a:r>
              <a:rPr lang="ko-KR" altLang="en-US" smtClean="0"/>
              <a:t>공공데이터 </a:t>
            </a:r>
            <a:r>
              <a:rPr lang="en-US" altLang="ko-KR" smtClean="0"/>
              <a:t>API </a:t>
            </a:r>
            <a:r>
              <a:rPr lang="ko-KR" altLang="en-US" smtClean="0"/>
              <a:t>기반 크롤링</a:t>
            </a:r>
          </a:p>
        </p:txBody>
      </p:sp>
      <p:sp>
        <p:nvSpPr>
          <p:cNvPr id="37891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6" y="1011238"/>
            <a:ext cx="8848725" cy="547211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ko-KR" altLang="en-US" dirty="0" err="1"/>
              <a:t>공공데이터</a:t>
            </a:r>
            <a:r>
              <a:rPr lang="ko-KR" altLang="en-US" dirty="0"/>
              <a:t> </a:t>
            </a:r>
            <a:r>
              <a:rPr lang="ko-KR" altLang="en-US" dirty="0" err="1"/>
              <a:t>활용신청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ko-KR" altLang="en-US" dirty="0"/>
              <a:t>출입국관광통계서비스 검색하기</a:t>
            </a:r>
            <a:endParaRPr lang="en-US" altLang="ko-KR" dirty="0"/>
          </a:p>
        </p:txBody>
      </p:sp>
      <p:pic>
        <p:nvPicPr>
          <p:cNvPr id="3789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1" y="2349501"/>
            <a:ext cx="5573713" cy="337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145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02. </a:t>
            </a:r>
            <a:r>
              <a:rPr lang="ko-KR" altLang="en-US" smtClean="0"/>
              <a:t>공공데이터 </a:t>
            </a:r>
            <a:r>
              <a:rPr lang="en-US" altLang="ko-KR" smtClean="0"/>
              <a:t>API </a:t>
            </a:r>
            <a:r>
              <a:rPr lang="ko-KR" altLang="en-US" smtClean="0"/>
              <a:t>기반 크롤링</a:t>
            </a:r>
          </a:p>
        </p:txBody>
      </p:sp>
      <p:sp>
        <p:nvSpPr>
          <p:cNvPr id="38915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6" y="1011238"/>
            <a:ext cx="8848725" cy="547211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ko-KR" altLang="en-US" dirty="0" err="1"/>
              <a:t>공공데이터</a:t>
            </a:r>
            <a:r>
              <a:rPr lang="ko-KR" altLang="en-US" dirty="0"/>
              <a:t> </a:t>
            </a:r>
            <a:r>
              <a:rPr lang="ko-KR" altLang="en-US" dirty="0" err="1"/>
              <a:t>활용신청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r>
              <a:rPr lang="en-US" altLang="ko-KR" dirty="0"/>
              <a:t>[</a:t>
            </a:r>
            <a:r>
              <a:rPr lang="ko-KR" altLang="en-US" dirty="0"/>
              <a:t>오픈 </a:t>
            </a:r>
            <a:r>
              <a:rPr lang="en-US" altLang="ko-KR" dirty="0"/>
              <a:t>API] </a:t>
            </a:r>
            <a:r>
              <a:rPr lang="ko-KR" altLang="en-US" dirty="0"/>
              <a:t>탭을 선택한 뒤 </a:t>
            </a:r>
            <a:r>
              <a:rPr lang="en-US" altLang="ko-KR" dirty="0"/>
              <a:t>API </a:t>
            </a:r>
            <a:r>
              <a:rPr lang="ko-KR" altLang="en-US" dirty="0"/>
              <a:t>목록에서 </a:t>
            </a:r>
            <a:r>
              <a:rPr lang="en-US" altLang="ko-KR" dirty="0"/>
              <a:t>[</a:t>
            </a:r>
            <a:r>
              <a:rPr lang="ko-KR" altLang="en-US" dirty="0"/>
              <a:t>출입국관광통계서비스</a:t>
            </a:r>
            <a:r>
              <a:rPr lang="en-US" altLang="ko-KR" dirty="0"/>
              <a:t>]</a:t>
            </a:r>
            <a:r>
              <a:rPr lang="ko-KR" altLang="en-US" dirty="0"/>
              <a:t>를 클릭</a:t>
            </a:r>
            <a:endParaRPr lang="en-US" altLang="ko-KR" dirty="0"/>
          </a:p>
        </p:txBody>
      </p:sp>
      <p:pic>
        <p:nvPicPr>
          <p:cNvPr id="38917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4" y="2420939"/>
            <a:ext cx="5064125" cy="377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226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02. </a:t>
            </a:r>
            <a:r>
              <a:rPr lang="ko-KR" altLang="en-US" smtClean="0"/>
              <a:t>공공데이터 </a:t>
            </a:r>
            <a:r>
              <a:rPr lang="en-US" altLang="ko-KR" smtClean="0"/>
              <a:t>API </a:t>
            </a:r>
            <a:r>
              <a:rPr lang="ko-KR" altLang="en-US" smtClean="0"/>
              <a:t>기반 크롤링</a:t>
            </a:r>
          </a:p>
        </p:txBody>
      </p:sp>
      <p:sp>
        <p:nvSpPr>
          <p:cNvPr id="39939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6" y="1011238"/>
            <a:ext cx="8848725" cy="547211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ko-KR" altLang="en-US" dirty="0" err="1"/>
              <a:t>공공데이터</a:t>
            </a:r>
            <a:r>
              <a:rPr lang="ko-KR" altLang="en-US" dirty="0"/>
              <a:t> </a:t>
            </a:r>
            <a:r>
              <a:rPr lang="ko-KR" altLang="en-US" dirty="0" err="1"/>
              <a:t>활용신청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4"/>
              <a:defRPr/>
            </a:pPr>
            <a:r>
              <a:rPr lang="en-US" altLang="ko-KR" dirty="0" err="1"/>
              <a:t>OpenAPI</a:t>
            </a:r>
            <a:r>
              <a:rPr lang="en-US" altLang="ko-KR" dirty="0"/>
              <a:t> </a:t>
            </a:r>
            <a:r>
              <a:rPr lang="ko-KR" altLang="en-US" dirty="0" err="1"/>
              <a:t>개발계정</a:t>
            </a:r>
            <a:r>
              <a:rPr lang="ko-KR" altLang="en-US" dirty="0"/>
              <a:t> 신청하기</a:t>
            </a:r>
            <a:endParaRPr lang="en-US" altLang="ko-KR" dirty="0"/>
          </a:p>
        </p:txBody>
      </p:sp>
      <p:pic>
        <p:nvPicPr>
          <p:cNvPr id="39941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4" y="3284539"/>
            <a:ext cx="5545137" cy="217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482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02. </a:t>
            </a:r>
            <a:r>
              <a:rPr lang="ko-KR" altLang="en-US" smtClean="0"/>
              <a:t>공공데이터 </a:t>
            </a:r>
            <a:r>
              <a:rPr lang="en-US" altLang="ko-KR" smtClean="0"/>
              <a:t>API </a:t>
            </a:r>
            <a:r>
              <a:rPr lang="ko-KR" altLang="en-US" smtClean="0"/>
              <a:t>기반 크롤링</a:t>
            </a:r>
          </a:p>
        </p:txBody>
      </p:sp>
      <p:sp>
        <p:nvSpPr>
          <p:cNvPr id="40963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6" y="1011238"/>
            <a:ext cx="8848725" cy="547211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ko-KR" altLang="en-US" dirty="0" err="1"/>
              <a:t>공공데이터</a:t>
            </a:r>
            <a:r>
              <a:rPr lang="ko-KR" altLang="en-US" dirty="0"/>
              <a:t> </a:t>
            </a:r>
            <a:r>
              <a:rPr lang="ko-KR" altLang="en-US" dirty="0" err="1"/>
              <a:t>활용신청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5"/>
              <a:defRPr/>
            </a:pPr>
            <a:r>
              <a:rPr lang="en-US" altLang="ko-KR" dirty="0"/>
              <a:t>[</a:t>
            </a:r>
            <a:r>
              <a:rPr lang="en-US" altLang="ko-KR" dirty="0" err="1"/>
              <a:t>OpenAPI</a:t>
            </a:r>
            <a:r>
              <a:rPr lang="en-US" altLang="ko-KR" dirty="0"/>
              <a:t> </a:t>
            </a:r>
            <a:r>
              <a:rPr lang="ko-KR" altLang="en-US" dirty="0" err="1"/>
              <a:t>개발계정</a:t>
            </a:r>
            <a:r>
              <a:rPr lang="ko-KR" altLang="en-US" dirty="0"/>
              <a:t> 신청</a:t>
            </a:r>
            <a:r>
              <a:rPr lang="en-US" altLang="ko-KR" dirty="0"/>
              <a:t>] </a:t>
            </a:r>
            <a:r>
              <a:rPr lang="ko-KR" altLang="en-US" dirty="0"/>
              <a:t>페이지의 </a:t>
            </a:r>
            <a:r>
              <a:rPr lang="en-US" altLang="ko-KR" dirty="0"/>
              <a:t>[</a:t>
            </a:r>
            <a:r>
              <a:rPr lang="ko-KR" altLang="en-US" dirty="0" err="1"/>
              <a:t>활용목적</a:t>
            </a:r>
            <a:r>
              <a:rPr lang="en-US" altLang="ko-KR" dirty="0"/>
              <a:t>]</a:t>
            </a:r>
            <a:r>
              <a:rPr lang="ko-KR" altLang="en-US" dirty="0"/>
              <a:t>에서 </a:t>
            </a:r>
            <a:r>
              <a:rPr lang="en-US" altLang="ko-KR" dirty="0"/>
              <a:t>[</a:t>
            </a:r>
            <a:r>
              <a:rPr lang="ko-KR" altLang="en-US" dirty="0"/>
              <a:t>연구</a:t>
            </a:r>
            <a:r>
              <a:rPr lang="en-US" altLang="ko-KR" dirty="0"/>
              <a:t>(</a:t>
            </a:r>
            <a:r>
              <a:rPr lang="ko-KR" altLang="en-US" dirty="0"/>
              <a:t>논문 등</a:t>
            </a:r>
            <a:r>
              <a:rPr lang="en-US" altLang="ko-KR" dirty="0"/>
              <a:t>)]</a:t>
            </a:r>
            <a:r>
              <a:rPr lang="ko-KR" altLang="en-US" dirty="0"/>
              <a:t>을 선택한 뒤 아래 텍스트 박스에 ‘</a:t>
            </a:r>
            <a:r>
              <a:rPr lang="ko-KR" altLang="en-US" dirty="0" err="1"/>
              <a:t>공공데이터</a:t>
            </a:r>
            <a:r>
              <a:rPr lang="ko-KR" altLang="en-US" dirty="0"/>
              <a:t> 활용 </a:t>
            </a:r>
            <a:r>
              <a:rPr lang="ko-KR" altLang="en-US" dirty="0" err="1"/>
              <a:t>학습’을</a:t>
            </a:r>
            <a:r>
              <a:rPr lang="ko-KR" altLang="en-US" dirty="0"/>
              <a:t> 입력</a:t>
            </a:r>
            <a:endParaRPr lang="en-US" altLang="ko-KR" dirty="0"/>
          </a:p>
        </p:txBody>
      </p:sp>
      <p:pic>
        <p:nvPicPr>
          <p:cNvPr id="40965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51" y="2370139"/>
            <a:ext cx="4608513" cy="409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384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02. </a:t>
            </a:r>
            <a:r>
              <a:rPr lang="ko-KR" altLang="en-US" smtClean="0"/>
              <a:t>공공데이터 </a:t>
            </a:r>
            <a:r>
              <a:rPr lang="en-US" altLang="ko-KR" smtClean="0"/>
              <a:t>API </a:t>
            </a:r>
            <a:r>
              <a:rPr lang="ko-KR" altLang="en-US" smtClean="0"/>
              <a:t>기반 크롤링</a:t>
            </a:r>
          </a:p>
        </p:txBody>
      </p:sp>
      <p:sp>
        <p:nvSpPr>
          <p:cNvPr id="41987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6" y="1011238"/>
            <a:ext cx="8848725" cy="547211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ko-KR" altLang="en-US" dirty="0" err="1"/>
              <a:t>공공데이터</a:t>
            </a:r>
            <a:r>
              <a:rPr lang="ko-KR" altLang="en-US" dirty="0"/>
              <a:t> </a:t>
            </a:r>
            <a:r>
              <a:rPr lang="ko-KR" altLang="en-US" dirty="0" err="1"/>
              <a:t>활용신청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6"/>
              <a:defRPr/>
            </a:pPr>
            <a:r>
              <a:rPr lang="ko-KR" altLang="en-US" dirty="0"/>
              <a:t>상세기능정보 선택</a:t>
            </a:r>
            <a:r>
              <a:rPr lang="en-US" altLang="ko-KR" dirty="0"/>
              <a:t>]</a:t>
            </a:r>
            <a:r>
              <a:rPr lang="ko-KR" altLang="en-US" dirty="0"/>
              <a:t>에서 </a:t>
            </a:r>
            <a:r>
              <a:rPr lang="en-US" altLang="ko-KR" dirty="0"/>
              <a:t>[</a:t>
            </a:r>
            <a:r>
              <a:rPr lang="ko-KR" altLang="en-US" dirty="0"/>
              <a:t>출입국관광통계조회</a:t>
            </a:r>
            <a:r>
              <a:rPr lang="en-US" altLang="ko-KR" dirty="0"/>
              <a:t>]</a:t>
            </a:r>
            <a:r>
              <a:rPr lang="ko-KR" altLang="en-US" dirty="0"/>
              <a:t>를 선택하고 </a:t>
            </a:r>
            <a:r>
              <a:rPr lang="en-US" altLang="ko-KR" dirty="0"/>
              <a:t>[</a:t>
            </a:r>
            <a:r>
              <a:rPr lang="ko-KR" altLang="en-US" dirty="0"/>
              <a:t>라이선스 표시</a:t>
            </a:r>
            <a:r>
              <a:rPr lang="en-US" altLang="ko-KR" dirty="0"/>
              <a:t>]</a:t>
            </a:r>
            <a:br>
              <a:rPr lang="en-US" altLang="ko-KR" dirty="0"/>
            </a:br>
            <a:r>
              <a:rPr lang="ko-KR" altLang="en-US" dirty="0"/>
              <a:t>에서 </a:t>
            </a:r>
            <a:r>
              <a:rPr lang="en-US" altLang="ko-KR" dirty="0"/>
              <a:t>[</a:t>
            </a:r>
            <a:r>
              <a:rPr lang="ko-KR" altLang="en-US" dirty="0"/>
              <a:t>동의합니다</a:t>
            </a:r>
            <a:r>
              <a:rPr lang="en-US" altLang="ko-KR" dirty="0"/>
              <a:t>]</a:t>
            </a:r>
            <a:r>
              <a:rPr lang="ko-KR" altLang="en-US" dirty="0"/>
              <a:t>에 체크한 뒤 버튼을 클릭</a:t>
            </a:r>
            <a:endParaRPr lang="en-US" altLang="ko-KR" dirty="0"/>
          </a:p>
        </p:txBody>
      </p:sp>
      <p:pic>
        <p:nvPicPr>
          <p:cNvPr id="41989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4" y="2565401"/>
            <a:ext cx="4922837" cy="341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028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02. </a:t>
            </a:r>
            <a:r>
              <a:rPr lang="ko-KR" altLang="en-US" smtClean="0"/>
              <a:t>공공데이터 </a:t>
            </a:r>
            <a:r>
              <a:rPr lang="en-US" altLang="ko-KR" smtClean="0"/>
              <a:t>API </a:t>
            </a:r>
            <a:r>
              <a:rPr lang="ko-KR" altLang="en-US" smtClean="0"/>
              <a:t>기반 크롤링</a:t>
            </a:r>
          </a:p>
        </p:txBody>
      </p:sp>
      <p:sp>
        <p:nvSpPr>
          <p:cNvPr id="43011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6" y="1011238"/>
            <a:ext cx="8848725" cy="547211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ko-KR" altLang="en-US" dirty="0" err="1"/>
              <a:t>공공데이터</a:t>
            </a:r>
            <a:r>
              <a:rPr lang="ko-KR" altLang="en-US" dirty="0"/>
              <a:t> </a:t>
            </a:r>
            <a:r>
              <a:rPr lang="ko-KR" altLang="en-US" dirty="0" err="1"/>
              <a:t>활용신청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7"/>
              <a:defRPr/>
            </a:pPr>
            <a:r>
              <a:rPr lang="en-US" altLang="ko-KR" dirty="0" err="1"/>
              <a:t>OpenAPI</a:t>
            </a:r>
            <a:r>
              <a:rPr lang="en-US" altLang="ko-KR" dirty="0"/>
              <a:t> </a:t>
            </a:r>
            <a:r>
              <a:rPr lang="ko-KR" altLang="en-US" dirty="0" err="1"/>
              <a:t>개발계정</a:t>
            </a:r>
            <a:r>
              <a:rPr lang="ko-KR" altLang="en-US" dirty="0"/>
              <a:t> 발급받기</a:t>
            </a:r>
            <a:endParaRPr lang="en-US" altLang="ko-KR" dirty="0"/>
          </a:p>
        </p:txBody>
      </p:sp>
      <p:pic>
        <p:nvPicPr>
          <p:cNvPr id="43013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388" y="2349501"/>
            <a:ext cx="6540500" cy="400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549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빅데이터의 이해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1819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빅데이터의 특징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처리 방식 측면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빅데이터는 기존 데이터베이스 관리 시스템</a:t>
            </a:r>
            <a:r>
              <a:rPr lang="en-US" altLang="ko-KR" dirty="0"/>
              <a:t>(DBMS)</a:t>
            </a:r>
            <a:r>
              <a:rPr lang="ko-KR" altLang="en-US" dirty="0"/>
              <a:t>으로 처리하던 것에 비해 </a:t>
            </a:r>
            <a:r>
              <a:rPr lang="en-US" altLang="ko-KR" dirty="0"/>
              <a:t>100</a:t>
            </a:r>
            <a:r>
              <a:rPr lang="ko-KR" altLang="en-US" dirty="0"/>
              <a:t>배 이상 많은 정형</a:t>
            </a:r>
            <a:r>
              <a:rPr lang="en-US" altLang="ko-KR" dirty="0"/>
              <a:t>,</a:t>
            </a:r>
            <a:r>
              <a:rPr lang="ko-KR" altLang="en-US" dirty="0"/>
              <a:t> 비정형 데이터를 처리 </a:t>
            </a:r>
          </a:p>
        </p:txBody>
      </p:sp>
      <p:pic>
        <p:nvPicPr>
          <p:cNvPr id="18436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64" y="2420939"/>
            <a:ext cx="6480175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546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02. </a:t>
            </a:r>
            <a:r>
              <a:rPr lang="ko-KR" altLang="en-US" smtClean="0"/>
              <a:t>공공데이터 </a:t>
            </a:r>
            <a:r>
              <a:rPr lang="en-US" altLang="ko-KR" smtClean="0"/>
              <a:t>API </a:t>
            </a:r>
            <a:r>
              <a:rPr lang="ko-KR" altLang="en-US" smtClean="0"/>
              <a:t>기반 크롤링</a:t>
            </a:r>
          </a:p>
        </p:txBody>
      </p:sp>
      <p:sp>
        <p:nvSpPr>
          <p:cNvPr id="44035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6" y="1011238"/>
            <a:ext cx="8848725" cy="547211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ko-KR" altLang="en-US" dirty="0" err="1"/>
              <a:t>공공데이터</a:t>
            </a:r>
            <a:r>
              <a:rPr lang="ko-KR" altLang="en-US" dirty="0"/>
              <a:t> </a:t>
            </a:r>
            <a:r>
              <a:rPr lang="ko-KR" altLang="en-US" dirty="0" err="1"/>
              <a:t>활용신청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8"/>
              <a:defRPr/>
            </a:pPr>
            <a:r>
              <a:rPr lang="ko-KR" altLang="en-US" dirty="0"/>
              <a:t>오픈 </a:t>
            </a:r>
            <a:r>
              <a:rPr lang="en-US" altLang="ko-KR" dirty="0"/>
              <a:t>API </a:t>
            </a:r>
            <a:r>
              <a:rPr lang="ko-KR" altLang="en-US" dirty="0"/>
              <a:t>사용 방법 확인하기</a:t>
            </a:r>
            <a:endParaRPr lang="en-US" altLang="ko-KR" dirty="0"/>
          </a:p>
        </p:txBody>
      </p:sp>
      <p:pic>
        <p:nvPicPr>
          <p:cNvPr id="44037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826" y="2060576"/>
            <a:ext cx="3592513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8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825" y="4652964"/>
            <a:ext cx="4032250" cy="202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96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02. </a:t>
            </a:r>
            <a:r>
              <a:rPr lang="ko-KR" altLang="en-US" smtClean="0"/>
              <a:t>공공데이터 </a:t>
            </a:r>
            <a:r>
              <a:rPr lang="en-US" altLang="ko-KR" smtClean="0"/>
              <a:t>API </a:t>
            </a:r>
            <a:r>
              <a:rPr lang="ko-KR" altLang="en-US" smtClean="0"/>
              <a:t>기반 크롤링</a:t>
            </a:r>
          </a:p>
        </p:txBody>
      </p:sp>
      <p:sp>
        <p:nvSpPr>
          <p:cNvPr id="45059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6" y="1011238"/>
            <a:ext cx="8848725" cy="547211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ko-KR" altLang="en-US" dirty="0" err="1"/>
              <a:t>공공데이터</a:t>
            </a:r>
            <a:r>
              <a:rPr lang="ko-KR" altLang="en-US" dirty="0"/>
              <a:t> </a:t>
            </a:r>
            <a:r>
              <a:rPr lang="ko-KR" altLang="en-US" dirty="0" err="1"/>
              <a:t>활용신청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8"/>
              <a:defRPr/>
            </a:pPr>
            <a:r>
              <a:rPr lang="ko-KR" altLang="en-US" dirty="0"/>
              <a:t>오픈 </a:t>
            </a:r>
            <a:r>
              <a:rPr lang="en-US" altLang="ko-KR" dirty="0"/>
              <a:t>API </a:t>
            </a:r>
            <a:r>
              <a:rPr lang="ko-KR" altLang="en-US" dirty="0"/>
              <a:t>사용 방법 확인하기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[</a:t>
            </a:r>
            <a:r>
              <a:rPr lang="ko-KR" altLang="en-US" dirty="0" err="1"/>
              <a:t>요청변수</a:t>
            </a:r>
            <a:r>
              <a:rPr lang="en-US" altLang="ko-KR" dirty="0"/>
              <a:t>]:</a:t>
            </a:r>
            <a:r>
              <a:rPr lang="ko-KR" altLang="en-US" dirty="0"/>
              <a:t> 서비스 </a:t>
            </a:r>
            <a:r>
              <a:rPr lang="en-US" altLang="ko-KR" dirty="0"/>
              <a:t>URL </a:t>
            </a:r>
            <a:r>
              <a:rPr lang="ko-KR" altLang="en-US" dirty="0"/>
              <a:t>뒤에 추가할 매개변수 항목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[</a:t>
            </a:r>
            <a:r>
              <a:rPr lang="ko-KR" altLang="en-US" dirty="0" err="1"/>
              <a:t>출력결과</a:t>
            </a:r>
            <a:r>
              <a:rPr lang="en-US" altLang="ko-KR" dirty="0"/>
              <a:t>]: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r>
              <a:rPr lang="ko-KR" altLang="en-US" dirty="0"/>
              <a:t> 결과로 받을 데이터 항목</a:t>
            </a:r>
            <a:endParaRPr lang="en-US" altLang="ko-KR" dirty="0"/>
          </a:p>
        </p:txBody>
      </p:sp>
      <p:pic>
        <p:nvPicPr>
          <p:cNvPr id="45061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3" y="2492376"/>
            <a:ext cx="3268662" cy="226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2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3" y="4930776"/>
            <a:ext cx="3505200" cy="175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250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02. </a:t>
            </a:r>
            <a:r>
              <a:rPr lang="ko-KR" altLang="en-US" smtClean="0"/>
              <a:t>공공데이터 </a:t>
            </a:r>
            <a:r>
              <a:rPr lang="en-US" altLang="ko-KR" smtClean="0"/>
              <a:t>API </a:t>
            </a:r>
            <a:r>
              <a:rPr lang="ko-KR" altLang="en-US" smtClean="0"/>
              <a:t>기반 크롤링</a:t>
            </a:r>
          </a:p>
        </p:txBody>
      </p:sp>
      <p:sp>
        <p:nvSpPr>
          <p:cNvPr id="46083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6" y="1011238"/>
            <a:ext cx="8848725" cy="547211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ko-KR" altLang="en-US" dirty="0" err="1"/>
              <a:t>공공데이터</a:t>
            </a:r>
            <a:r>
              <a:rPr lang="ko-KR" altLang="en-US" dirty="0"/>
              <a:t> </a:t>
            </a:r>
            <a:r>
              <a:rPr lang="ko-KR" altLang="en-US" dirty="0" err="1"/>
              <a:t>활용신청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8"/>
              <a:defRPr/>
            </a:pPr>
            <a:r>
              <a:rPr lang="ko-KR" altLang="en-US" dirty="0"/>
              <a:t>오픈 </a:t>
            </a:r>
            <a:r>
              <a:rPr lang="en-US" altLang="ko-KR" dirty="0"/>
              <a:t>API </a:t>
            </a:r>
            <a:r>
              <a:rPr lang="ko-KR" altLang="en-US" dirty="0"/>
              <a:t>사용 방법 확인하기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[</a:t>
            </a:r>
            <a:r>
              <a:rPr lang="ko-KR" altLang="en-US" dirty="0" err="1"/>
              <a:t>샘플코드</a:t>
            </a:r>
            <a:r>
              <a:rPr lang="en-US" altLang="ko-KR" dirty="0"/>
              <a:t>]:</a:t>
            </a:r>
            <a:r>
              <a:rPr lang="ko-KR" altLang="en-US" dirty="0"/>
              <a:t> 서비스 </a:t>
            </a:r>
            <a:r>
              <a:rPr lang="en-US" altLang="ko-KR" dirty="0"/>
              <a:t>URL</a:t>
            </a:r>
            <a:r>
              <a:rPr lang="ko-KR" altLang="en-US" dirty="0"/>
              <a:t>과 매개변수를 연결해서 만든 </a:t>
            </a:r>
            <a:r>
              <a:rPr lang="en-US" altLang="ko-KR" dirty="0" err="1"/>
              <a:t>url</a:t>
            </a:r>
            <a:r>
              <a:rPr lang="ko-KR" altLang="en-US" dirty="0"/>
              <a:t>에 </a:t>
            </a:r>
            <a:r>
              <a:rPr lang="en-US" altLang="ko-KR" dirty="0"/>
              <a:t>HTTP </a:t>
            </a:r>
            <a:r>
              <a:rPr lang="ko-KR" altLang="en-US" dirty="0"/>
              <a:t>요청을 보내고 응답을 받는 작업을 프로그래밍 언어로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      </a:t>
            </a:r>
            <a:r>
              <a:rPr lang="ko-KR" altLang="en-US" dirty="0"/>
              <a:t>구현한 코드를 보임</a:t>
            </a:r>
            <a:endParaRPr lang="en-US" altLang="ko-KR" dirty="0"/>
          </a:p>
        </p:txBody>
      </p:sp>
      <p:pic>
        <p:nvPicPr>
          <p:cNvPr id="46085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776" y="3213101"/>
            <a:ext cx="5419725" cy="297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070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02. </a:t>
            </a:r>
            <a:r>
              <a:rPr lang="ko-KR" altLang="en-US" smtClean="0"/>
              <a:t>공공데이터 </a:t>
            </a:r>
            <a:r>
              <a:rPr lang="en-US" altLang="ko-KR" smtClean="0"/>
              <a:t>API </a:t>
            </a:r>
            <a:r>
              <a:rPr lang="ko-KR" altLang="en-US" smtClean="0"/>
              <a:t>기반 크롤링</a:t>
            </a:r>
          </a:p>
        </p:txBody>
      </p:sp>
      <p:sp>
        <p:nvSpPr>
          <p:cNvPr id="47107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6" y="1011238"/>
            <a:ext cx="8848725" cy="547211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ko-KR" altLang="en-US" dirty="0" err="1"/>
              <a:t>공공데이터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ko-KR" altLang="en-US" dirty="0"/>
              <a:t>전체 작업 설계하기</a:t>
            </a:r>
            <a:endParaRPr lang="en-US" altLang="ko-KR" dirty="0"/>
          </a:p>
        </p:txBody>
      </p:sp>
      <p:pic>
        <p:nvPicPr>
          <p:cNvPr id="47109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6" y="2492376"/>
            <a:ext cx="6257925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873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02. </a:t>
            </a:r>
            <a:r>
              <a:rPr lang="ko-KR" altLang="en-US" smtClean="0"/>
              <a:t>공공데이터 </a:t>
            </a:r>
            <a:r>
              <a:rPr lang="en-US" altLang="ko-KR" smtClean="0"/>
              <a:t>API </a:t>
            </a:r>
            <a:r>
              <a:rPr lang="ko-KR" altLang="en-US" smtClean="0"/>
              <a:t>기반 크롤링</a:t>
            </a:r>
          </a:p>
        </p:txBody>
      </p:sp>
      <p:sp>
        <p:nvSpPr>
          <p:cNvPr id="48131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6" y="1011238"/>
            <a:ext cx="8848725" cy="547211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ko-KR" altLang="en-US" dirty="0" err="1"/>
              <a:t>공공데이터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ko-KR" altLang="en-US" dirty="0"/>
              <a:t>프로그램 구성 설계하기</a:t>
            </a:r>
            <a:endParaRPr lang="en-US" altLang="ko-KR" dirty="0"/>
          </a:p>
        </p:txBody>
      </p:sp>
      <p:pic>
        <p:nvPicPr>
          <p:cNvPr id="48133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425" y="2565400"/>
            <a:ext cx="6191250" cy="284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749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02. </a:t>
            </a:r>
            <a:r>
              <a:rPr lang="ko-KR" altLang="en-US" smtClean="0"/>
              <a:t>공공데이터 </a:t>
            </a:r>
            <a:r>
              <a:rPr lang="en-US" altLang="ko-KR" smtClean="0"/>
              <a:t>API </a:t>
            </a:r>
            <a:r>
              <a:rPr lang="ko-KR" altLang="en-US" smtClean="0"/>
              <a:t>기반 크롤링</a:t>
            </a:r>
          </a:p>
        </p:txBody>
      </p:sp>
      <p:sp>
        <p:nvSpPr>
          <p:cNvPr id="49155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6" y="1011238"/>
            <a:ext cx="8848725" cy="547211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ko-KR" altLang="en-US" dirty="0" err="1"/>
              <a:t>공공데이터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r>
              <a:rPr lang="ko-KR" altLang="en-US" dirty="0"/>
              <a:t>함수 설계하기</a:t>
            </a: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r>
              <a:rPr lang="en-US" altLang="ko-KR" dirty="0"/>
              <a:t>[CODE 0] </a:t>
            </a:r>
            <a:r>
              <a:rPr lang="ko-KR" altLang="en-US" dirty="0"/>
              <a:t>전체 작업 스토리를 구성</a:t>
            </a: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endParaRPr lang="en-US" altLang="ko-KR" dirty="0"/>
          </a:p>
          <a:p>
            <a:pPr lvl="2">
              <a:defRPr/>
            </a:pPr>
            <a:r>
              <a:rPr lang="ko-KR" altLang="en-US" sz="1400" dirty="0"/>
              <a:t>지역 변수</a:t>
            </a:r>
          </a:p>
          <a:p>
            <a:pPr lvl="3">
              <a:defRPr/>
            </a:pPr>
            <a:r>
              <a:rPr lang="en-US" altLang="ko-KR" dirty="0" err="1"/>
              <a:t>jsonResult</a:t>
            </a:r>
            <a:r>
              <a:rPr lang="en-US" altLang="ko-KR" dirty="0"/>
              <a:t>: </a:t>
            </a:r>
            <a:r>
              <a:rPr lang="ko-KR" altLang="en-US" dirty="0"/>
              <a:t>수집한 데이터를 저장할 리스트 객체로 </a:t>
            </a:r>
            <a:r>
              <a:rPr lang="en-US" altLang="ko-KR" dirty="0"/>
              <a:t>JSON </a:t>
            </a:r>
            <a:r>
              <a:rPr lang="ko-KR" altLang="en-US" dirty="0"/>
              <a:t>파일 저장용</a:t>
            </a:r>
          </a:p>
          <a:p>
            <a:pPr lvl="3">
              <a:defRPr/>
            </a:pPr>
            <a:r>
              <a:rPr lang="en-US" altLang="ko-KR" dirty="0"/>
              <a:t>result: </a:t>
            </a:r>
            <a:r>
              <a:rPr lang="ko-KR" altLang="en-US" dirty="0"/>
              <a:t>수집한 데이터를 저장할 리스트 객체로 </a:t>
            </a:r>
            <a:r>
              <a:rPr lang="en-US" altLang="ko-KR" dirty="0"/>
              <a:t>CSV </a:t>
            </a:r>
            <a:r>
              <a:rPr lang="ko-KR" altLang="en-US" dirty="0"/>
              <a:t>파일 저장용</a:t>
            </a:r>
          </a:p>
          <a:p>
            <a:pPr lvl="3">
              <a:defRPr/>
            </a:pPr>
            <a:r>
              <a:rPr lang="en-US" altLang="ko-KR" dirty="0" err="1"/>
              <a:t>nat_cd</a:t>
            </a:r>
            <a:r>
              <a:rPr lang="en-US" altLang="ko-KR" dirty="0"/>
              <a:t>: </a:t>
            </a:r>
            <a:r>
              <a:rPr lang="ko-KR" altLang="en-US" dirty="0"/>
              <a:t>데이터를 수집할 국가 코드</a:t>
            </a:r>
          </a:p>
          <a:p>
            <a:pPr lvl="3">
              <a:defRPr/>
            </a:pPr>
            <a:r>
              <a:rPr lang="en-US" altLang="ko-KR" dirty="0" err="1"/>
              <a:t>natName</a:t>
            </a:r>
            <a:r>
              <a:rPr lang="en-US" altLang="ko-KR" dirty="0"/>
              <a:t>: </a:t>
            </a:r>
            <a:r>
              <a:rPr lang="ko-KR" altLang="en-US" dirty="0"/>
              <a:t>데이터를 수집할 국가 이름</a:t>
            </a:r>
          </a:p>
          <a:p>
            <a:pPr lvl="3">
              <a:defRPr/>
            </a:pPr>
            <a:r>
              <a:rPr lang="en-US" altLang="ko-KR" dirty="0" err="1"/>
              <a:t>ed_cd</a:t>
            </a:r>
            <a:r>
              <a:rPr lang="en-US" altLang="ko-KR" dirty="0"/>
              <a:t>: </a:t>
            </a:r>
            <a:r>
              <a:rPr lang="ko-KR" altLang="en-US" dirty="0"/>
              <a:t>입국</a:t>
            </a:r>
            <a:r>
              <a:rPr lang="en-US" altLang="ko-KR" dirty="0"/>
              <a:t>/</a:t>
            </a:r>
            <a:r>
              <a:rPr lang="ko-KR" altLang="en-US" dirty="0"/>
              <a:t>출국 코드</a:t>
            </a:r>
            <a:r>
              <a:rPr lang="en-US" altLang="ko-KR" dirty="0"/>
              <a:t>('E' </a:t>
            </a:r>
            <a:r>
              <a:rPr lang="ko-KR" altLang="en-US" dirty="0"/>
              <a:t>또는 </a:t>
            </a:r>
            <a:r>
              <a:rPr lang="en-US" altLang="ko-KR" dirty="0"/>
              <a:t>'D')</a:t>
            </a:r>
          </a:p>
          <a:p>
            <a:pPr lvl="3">
              <a:defRPr/>
            </a:pPr>
            <a:r>
              <a:rPr lang="en-US" altLang="ko-KR" dirty="0" err="1"/>
              <a:t>nStartYear</a:t>
            </a:r>
            <a:r>
              <a:rPr lang="en-US" altLang="ko-KR" dirty="0"/>
              <a:t>: </a:t>
            </a:r>
            <a:r>
              <a:rPr lang="ko-KR" altLang="en-US" dirty="0"/>
              <a:t>데이터 수집 시작 연도</a:t>
            </a:r>
          </a:p>
          <a:p>
            <a:pPr lvl="3">
              <a:defRPr/>
            </a:pPr>
            <a:r>
              <a:rPr lang="en-US" altLang="ko-KR" dirty="0" err="1"/>
              <a:t>nEndYear</a:t>
            </a:r>
            <a:r>
              <a:rPr lang="en-US" altLang="ko-KR" dirty="0"/>
              <a:t>: </a:t>
            </a:r>
            <a:r>
              <a:rPr lang="ko-KR" altLang="en-US" dirty="0"/>
              <a:t>데이터 수집 끝 연도</a:t>
            </a:r>
          </a:p>
          <a:p>
            <a:pPr lvl="3">
              <a:defRPr/>
            </a:pPr>
            <a:r>
              <a:rPr lang="en-US" altLang="ko-KR" dirty="0" err="1"/>
              <a:t>dataEND</a:t>
            </a:r>
            <a:r>
              <a:rPr lang="en-US" altLang="ko-KR" dirty="0"/>
              <a:t>: </a:t>
            </a:r>
            <a:r>
              <a:rPr lang="ko-KR" altLang="en-US" dirty="0"/>
              <a:t>마지막 데이터의 연월</a:t>
            </a:r>
          </a:p>
          <a:p>
            <a:pPr lvl="3">
              <a:defRPr/>
            </a:pPr>
            <a:r>
              <a:rPr lang="en-US" altLang="ko-KR" dirty="0" err="1"/>
              <a:t>jsonFile</a:t>
            </a:r>
            <a:r>
              <a:rPr lang="en-US" altLang="ko-KR" dirty="0"/>
              <a:t>: JSON </a:t>
            </a:r>
            <a:r>
              <a:rPr lang="ko-KR" altLang="en-US" dirty="0"/>
              <a:t>파일에 저장할 데이터를 담은 객체</a:t>
            </a:r>
            <a:endParaRPr lang="en-US" altLang="ko-KR" dirty="0"/>
          </a:p>
          <a:p>
            <a:pPr lvl="3">
              <a:defRPr/>
            </a:pPr>
            <a:endParaRPr lang="ko-KR" altLang="en-US" dirty="0"/>
          </a:p>
          <a:p>
            <a:pPr lvl="2">
              <a:defRPr/>
            </a:pPr>
            <a:r>
              <a:rPr lang="ko-KR" altLang="en-US" sz="1400" dirty="0"/>
              <a:t>메서드</a:t>
            </a:r>
          </a:p>
          <a:p>
            <a:pPr lvl="3">
              <a:defRPr/>
            </a:pPr>
            <a:r>
              <a:rPr lang="en-US" altLang="ko-KR" dirty="0"/>
              <a:t>input(): </a:t>
            </a:r>
            <a:r>
              <a:rPr lang="ko-KR" altLang="en-US" dirty="0"/>
              <a:t>사용자로부터 입력을 받는다</a:t>
            </a:r>
            <a:r>
              <a:rPr lang="en-US" altLang="ko-KR" dirty="0"/>
              <a:t>.</a:t>
            </a:r>
          </a:p>
          <a:p>
            <a:pPr lvl="3">
              <a:defRPr/>
            </a:pPr>
            <a:r>
              <a:rPr lang="en-US" altLang="ko-KR" dirty="0" err="1"/>
              <a:t>getTourismStatsList</a:t>
            </a:r>
            <a:r>
              <a:rPr lang="en-US" altLang="ko-KR" dirty="0"/>
              <a:t>(): </a:t>
            </a:r>
            <a:r>
              <a:rPr lang="ko-KR" altLang="en-US" dirty="0"/>
              <a:t>방한외래관광객 데이터를 요청 </a:t>
            </a:r>
            <a:r>
              <a:rPr lang="en-US" altLang="ko-KR" dirty="0"/>
              <a:t>([CODE 3])</a:t>
            </a:r>
          </a:p>
          <a:p>
            <a:pPr lvl="3">
              <a:defRPr/>
            </a:pPr>
            <a:r>
              <a:rPr lang="en-US" altLang="ko-KR" dirty="0" err="1"/>
              <a:t>json.dumps</a:t>
            </a:r>
            <a:r>
              <a:rPr lang="en-US" altLang="ko-KR" dirty="0"/>
              <a:t>(): </a:t>
            </a:r>
            <a:r>
              <a:rPr lang="ko-KR" altLang="en-US" dirty="0"/>
              <a:t>객체를 </a:t>
            </a:r>
            <a:r>
              <a:rPr lang="en-US" altLang="ko-KR" dirty="0"/>
              <a:t>JSON </a:t>
            </a:r>
            <a:r>
              <a:rPr lang="ko-KR" altLang="en-US" dirty="0"/>
              <a:t>형식으로 변환</a:t>
            </a:r>
            <a:endParaRPr lang="en-US" altLang="ko-KR" dirty="0"/>
          </a:p>
          <a:p>
            <a:pPr lvl="3">
              <a:defRPr/>
            </a:pPr>
            <a:r>
              <a:rPr lang="en-US" altLang="ko-KR" dirty="0" err="1"/>
              <a:t>pd.DataFrame</a:t>
            </a:r>
            <a:r>
              <a:rPr lang="en-US" altLang="ko-KR" dirty="0"/>
              <a:t>(): </a:t>
            </a:r>
            <a:r>
              <a:rPr lang="ko-KR" altLang="en-US" dirty="0"/>
              <a:t>리스트를 데이터프레임 형식으로 변환</a:t>
            </a:r>
            <a:endParaRPr lang="en-US" altLang="ko-KR" dirty="0"/>
          </a:p>
          <a:p>
            <a:pPr lvl="3">
              <a:defRPr/>
            </a:pPr>
            <a:r>
              <a:rPr lang="en-US" altLang="ko-KR" dirty="0" err="1"/>
              <a:t>to_csv</a:t>
            </a:r>
            <a:r>
              <a:rPr lang="en-US" altLang="ko-KR" dirty="0"/>
              <a:t>(): </a:t>
            </a:r>
            <a:r>
              <a:rPr lang="ko-KR" altLang="en-US" dirty="0"/>
              <a:t>데이터프레임을 </a:t>
            </a:r>
            <a:r>
              <a:rPr lang="en-US" altLang="ko-KR" dirty="0"/>
              <a:t>CSV </a:t>
            </a:r>
            <a:r>
              <a:rPr lang="ko-KR" altLang="en-US" dirty="0"/>
              <a:t>파일로 저장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0205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524001" y="1955800"/>
            <a:ext cx="5148263" cy="45275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0179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02. </a:t>
            </a:r>
            <a:r>
              <a:rPr lang="ko-KR" altLang="en-US" smtClean="0"/>
              <a:t>공공데이터 </a:t>
            </a:r>
            <a:r>
              <a:rPr lang="en-US" altLang="ko-KR" smtClean="0"/>
              <a:t>API </a:t>
            </a:r>
            <a:r>
              <a:rPr lang="ko-KR" altLang="en-US" smtClean="0"/>
              <a:t>기반 크롤링</a:t>
            </a:r>
          </a:p>
        </p:txBody>
      </p:sp>
      <p:sp>
        <p:nvSpPr>
          <p:cNvPr id="50180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6" y="1011238"/>
            <a:ext cx="8848725" cy="547211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ko-KR" altLang="en-US" dirty="0" err="1"/>
              <a:t>공공데이터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r>
              <a:rPr lang="ko-KR" altLang="en-US" dirty="0"/>
              <a:t>함수 설계하기</a:t>
            </a:r>
            <a:endParaRPr lang="en-US" altLang="ko-KR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383339" y="1700213"/>
            <a:ext cx="4478337" cy="52133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es-ES" altLang="ko-KR" sz="10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050" b="1" dirty="0"/>
              <a:t>06</a:t>
            </a:r>
            <a:r>
              <a:rPr lang="ko-KR" altLang="en-US" sz="1050" b="1" dirty="0"/>
              <a:t>행</a:t>
            </a:r>
            <a:endParaRPr lang="en-US" altLang="ko-KR" sz="1050" b="1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ko-KR" altLang="en-US" sz="1050" dirty="0"/>
              <a:t>데이터를 수집할 국가 코드를 입력</a:t>
            </a:r>
            <a:endParaRPr lang="en-US" altLang="ko-KR" sz="105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en-US" altLang="ko-KR" sz="105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050" b="1" dirty="0"/>
              <a:t>07</a:t>
            </a:r>
            <a:r>
              <a:rPr lang="ko-KR" altLang="en-US" sz="1050" b="1" dirty="0"/>
              <a:t>행</a:t>
            </a:r>
            <a:endParaRPr lang="en-US" altLang="ko-KR" sz="1050" b="1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ko-KR" altLang="en-US" sz="1050" dirty="0"/>
              <a:t>데이터를 수집할 시작 연도를 입력</a:t>
            </a:r>
            <a:r>
              <a:rPr lang="en-US" altLang="ko-KR" sz="1050" dirty="0"/>
              <a:t> 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en-US" altLang="ko-KR" sz="105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050" b="1" dirty="0"/>
              <a:t>08</a:t>
            </a:r>
            <a:r>
              <a:rPr lang="ko-KR" altLang="en-US" sz="1050" b="1" dirty="0"/>
              <a:t>행</a:t>
            </a:r>
            <a:endParaRPr lang="en-US" altLang="ko-KR" sz="1050" b="1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ko-KR" altLang="en-US" sz="1050" dirty="0"/>
              <a:t>데이터를 수집할 마지막 연도를 입력</a:t>
            </a:r>
            <a:endParaRPr lang="en-US" altLang="ko-KR" sz="105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050" dirty="0"/>
              <a:t> 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050" b="1" dirty="0"/>
              <a:t>11</a:t>
            </a:r>
            <a:r>
              <a:rPr lang="ko-KR" altLang="en-US" sz="1050" b="1" dirty="0"/>
              <a:t>행</a:t>
            </a:r>
            <a:endParaRPr lang="en-US" altLang="ko-KR" sz="1050" b="1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050" dirty="0" err="1"/>
              <a:t>getTourismStatsService</a:t>
            </a:r>
            <a:r>
              <a:rPr lang="en-US" altLang="ko-KR" sz="1050" dirty="0"/>
              <a:t>() </a:t>
            </a:r>
            <a:r>
              <a:rPr lang="ko-KR" altLang="en-US" sz="1050" dirty="0"/>
              <a:t>함수를 호출하여 </a:t>
            </a:r>
            <a:r>
              <a:rPr lang="ko-KR" altLang="en-US" sz="1050" dirty="0" err="1"/>
              <a:t>반환받은</a:t>
            </a:r>
            <a:r>
              <a:rPr lang="ko-KR" altLang="en-US" sz="1050" dirty="0"/>
              <a:t> </a:t>
            </a:r>
            <a:r>
              <a:rPr lang="en-US" altLang="ko-KR" sz="1050" dirty="0"/>
              <a:t/>
            </a:r>
            <a:br>
              <a:rPr lang="en-US" altLang="ko-KR" sz="1050" dirty="0"/>
            </a:br>
            <a:r>
              <a:rPr lang="ko-KR" altLang="en-US" sz="1050" dirty="0"/>
              <a:t>수집 데이터를 </a:t>
            </a:r>
            <a:r>
              <a:rPr lang="en-US" altLang="ko-KR" sz="1050" dirty="0" err="1"/>
              <a:t>jsonResult,result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natName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dataEND</a:t>
            </a:r>
            <a:r>
              <a:rPr lang="ko-KR" altLang="en-US" sz="1050" dirty="0"/>
              <a:t>에 저장</a:t>
            </a:r>
            <a:endParaRPr lang="en-US" altLang="ko-KR" sz="105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en-US" altLang="ko-KR" sz="105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050" b="1" dirty="0"/>
              <a:t>14~16</a:t>
            </a:r>
            <a:r>
              <a:rPr lang="ko-KR" altLang="en-US" sz="1050" b="1" dirty="0"/>
              <a:t>행</a:t>
            </a:r>
            <a:endParaRPr lang="en-US" altLang="ko-KR" sz="1050" b="1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ko-KR" altLang="en-US" sz="1050" dirty="0"/>
              <a:t>수집 데이터를 </a:t>
            </a:r>
            <a:r>
              <a:rPr lang="ko-KR" altLang="en-US" sz="1050" dirty="0" err="1"/>
              <a:t>딕셔너리의</a:t>
            </a:r>
            <a:r>
              <a:rPr lang="ko-KR" altLang="en-US" sz="1050" dirty="0"/>
              <a:t> 리스트로 저장한 </a:t>
            </a:r>
            <a:r>
              <a:rPr lang="en-US" altLang="ko-KR" sz="1050" dirty="0" err="1"/>
              <a:t>jsonResult</a:t>
            </a:r>
            <a:r>
              <a:rPr lang="ko-KR" altLang="en-US" sz="1050" dirty="0"/>
              <a:t>를 </a:t>
            </a:r>
            <a:r>
              <a:rPr lang="en-US" altLang="ko-KR" sz="1050" dirty="0"/>
              <a:t/>
            </a:r>
            <a:br>
              <a:rPr lang="en-US" altLang="ko-KR" sz="1050" dirty="0"/>
            </a:br>
            <a:r>
              <a:rPr lang="en-US" altLang="ko-KR" sz="1050" dirty="0" err="1"/>
              <a:t>json.dumps</a:t>
            </a:r>
            <a:r>
              <a:rPr lang="en-US" altLang="ko-KR" sz="1050" dirty="0"/>
              <a:t>()</a:t>
            </a:r>
            <a:r>
              <a:rPr lang="ko-KR" altLang="en-US" sz="1050" dirty="0"/>
              <a:t>를 통해</a:t>
            </a:r>
            <a:r>
              <a:rPr lang="en-US" altLang="ko-KR" sz="1050" dirty="0" err="1"/>
              <a:t>json</a:t>
            </a:r>
            <a:r>
              <a:rPr lang="en-US" altLang="ko-KR" sz="1050" dirty="0"/>
              <a:t> </a:t>
            </a:r>
            <a:r>
              <a:rPr lang="ko-KR" altLang="en-US" sz="1050" dirty="0"/>
              <a:t>객체로 변환한 후 </a:t>
            </a:r>
            <a:r>
              <a:rPr lang="en-US" altLang="ko-KR" sz="1050" dirty="0"/>
              <a:t>JSON </a:t>
            </a:r>
            <a:r>
              <a:rPr lang="ko-KR" altLang="en-US" sz="1050" dirty="0"/>
              <a:t>파일에 저장</a:t>
            </a:r>
            <a:endParaRPr lang="en-US" altLang="ko-KR" sz="105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en-US" altLang="ko-KR" sz="105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050" b="1" dirty="0"/>
              <a:t>18</a:t>
            </a:r>
            <a:r>
              <a:rPr lang="ko-KR" altLang="en-US" sz="1050" b="1" dirty="0"/>
              <a:t>행</a:t>
            </a:r>
            <a:endParaRPr lang="en-US" altLang="ko-KR" sz="1050" b="1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ko-KR" altLang="en-US" sz="1050" dirty="0"/>
              <a:t>데이터프레임에 만들 </a:t>
            </a:r>
            <a:r>
              <a:rPr lang="ko-KR" altLang="en-US" sz="1050" dirty="0" err="1"/>
              <a:t>컬럼명을</a:t>
            </a:r>
            <a:r>
              <a:rPr lang="ko-KR" altLang="en-US" sz="1050" dirty="0"/>
              <a:t> 리스트로 </a:t>
            </a:r>
            <a:r>
              <a:rPr lang="ko-KR" altLang="en-US" sz="1050" dirty="0" err="1"/>
              <a:t>만듬</a:t>
            </a:r>
            <a:endParaRPr lang="en-US" altLang="ko-KR" sz="105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en-US" altLang="ko-KR" sz="105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050" b="1" dirty="0"/>
              <a:t>19</a:t>
            </a:r>
            <a:r>
              <a:rPr lang="ko-KR" altLang="en-US" sz="1050" b="1" dirty="0"/>
              <a:t>행</a:t>
            </a:r>
            <a:endParaRPr lang="en-US" altLang="ko-KR" sz="1050" b="1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ko-KR" altLang="en-US" sz="1050" dirty="0"/>
              <a:t>수집 데이터를 리스트로 저장한 </a:t>
            </a:r>
            <a:r>
              <a:rPr lang="en-US" altLang="ko-KR" sz="1050" dirty="0"/>
              <a:t>result</a:t>
            </a:r>
            <a:r>
              <a:rPr lang="ko-KR" altLang="en-US" sz="1050" dirty="0"/>
              <a:t>를 데이터프레임으로 변환</a:t>
            </a:r>
            <a:endParaRPr lang="en-US" altLang="ko-KR" sz="105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en-US" altLang="ko-KR" sz="105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050" b="1" dirty="0"/>
              <a:t>20</a:t>
            </a:r>
            <a:r>
              <a:rPr lang="ko-KR" altLang="en-US" sz="1050" b="1" dirty="0"/>
              <a:t>행</a:t>
            </a:r>
            <a:endParaRPr lang="en-US" altLang="ko-KR" sz="1050" b="1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ko-KR" altLang="en-US" sz="1050" dirty="0"/>
              <a:t>데이터프레임 객체인 </a:t>
            </a:r>
            <a:r>
              <a:rPr lang="en-US" altLang="ko-KR" sz="1050" dirty="0" err="1"/>
              <a:t>result_df</a:t>
            </a:r>
            <a:r>
              <a:rPr lang="ko-KR" altLang="en-US" sz="1050" dirty="0"/>
              <a:t>를 </a:t>
            </a:r>
            <a:r>
              <a:rPr lang="en-US" altLang="ko-KR" sz="1050" dirty="0"/>
              <a:t>CSV </a:t>
            </a:r>
            <a:r>
              <a:rPr lang="ko-KR" altLang="en-US" sz="1050" dirty="0"/>
              <a:t>파일로 저장</a:t>
            </a:r>
            <a:endParaRPr lang="es-ES" altLang="ko-KR" sz="1100" b="1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1343026" y="2036764"/>
            <a:ext cx="5616575" cy="4465637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/>
              <a:t>01  </a:t>
            </a:r>
            <a:r>
              <a:rPr lang="es-ES" altLang="ko-KR" sz="1000" b="1" dirty="0"/>
              <a:t>def main():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/>
              <a:t>02      jsonResult = []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/>
              <a:t>03      result = []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/>
              <a:t>04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/>
              <a:t>05      print("&lt;&lt; </a:t>
            </a:r>
            <a:r>
              <a:rPr lang="ko-KR" altLang="en-US" sz="1000" dirty="0"/>
              <a:t>국내 입국한 외국인의 통계 데이터를 수집합니다</a:t>
            </a:r>
            <a:r>
              <a:rPr lang="en-US" altLang="ko-KR" sz="1000" dirty="0"/>
              <a:t>. &gt;&gt;")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000" dirty="0"/>
              <a:t>06      </a:t>
            </a:r>
            <a:r>
              <a:rPr lang="es-ES" altLang="ko-KR" sz="1000" dirty="0"/>
              <a:t>nat_cd = input('</a:t>
            </a:r>
            <a:r>
              <a:rPr lang="ko-KR" altLang="en-US" sz="1000" dirty="0"/>
              <a:t>국가 코드를 입력하세요</a:t>
            </a:r>
            <a:r>
              <a:rPr lang="en-US" altLang="ko-KR" sz="1000" dirty="0"/>
              <a:t>(</a:t>
            </a:r>
            <a:r>
              <a:rPr lang="ko-KR" altLang="en-US" sz="1000" dirty="0"/>
              <a:t>중국</a:t>
            </a:r>
            <a:r>
              <a:rPr lang="en-US" altLang="ko-KR" sz="1000" dirty="0"/>
              <a:t>: 112 / </a:t>
            </a:r>
            <a:r>
              <a:rPr lang="ko-KR" altLang="en-US" sz="1000" dirty="0"/>
              <a:t>일본</a:t>
            </a:r>
            <a:r>
              <a:rPr lang="en-US" altLang="ko-KR" sz="1000" dirty="0"/>
              <a:t>: 130 / </a:t>
            </a:r>
            <a:r>
              <a:rPr lang="ko-KR" altLang="en-US" sz="1000" dirty="0"/>
              <a:t>미국</a:t>
            </a:r>
            <a:r>
              <a:rPr lang="en-US" altLang="ko-KR" sz="1000" dirty="0"/>
              <a:t>: 275) :')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000" dirty="0"/>
              <a:t>07      </a:t>
            </a:r>
            <a:r>
              <a:rPr lang="es-ES" altLang="ko-KR" sz="1000" dirty="0"/>
              <a:t>nStartYear = int(input('</a:t>
            </a:r>
            <a:r>
              <a:rPr lang="ko-KR" altLang="en-US" sz="1000" dirty="0"/>
              <a:t>데이터를 몇 년부터 수집할까요</a:t>
            </a:r>
            <a:r>
              <a:rPr lang="en-US" altLang="ko-KR" sz="1000" dirty="0"/>
              <a:t>? : '))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000" dirty="0"/>
              <a:t>08      </a:t>
            </a:r>
            <a:r>
              <a:rPr lang="es-ES" altLang="ko-KR" sz="1000" dirty="0"/>
              <a:t>nEndYear = int(input('</a:t>
            </a:r>
            <a:r>
              <a:rPr lang="ko-KR" altLang="en-US" sz="1000" dirty="0"/>
              <a:t>데이터를 몇 년까지 수집할까요</a:t>
            </a:r>
            <a:r>
              <a:rPr lang="en-US" altLang="ko-KR" sz="1000" dirty="0"/>
              <a:t>? : '))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000" dirty="0"/>
              <a:t>09      </a:t>
            </a:r>
            <a:r>
              <a:rPr lang="es-ES" altLang="ko-KR" sz="1000" dirty="0"/>
              <a:t>ed_cd = "E" #E : </a:t>
            </a:r>
            <a:r>
              <a:rPr lang="ko-KR" altLang="en-US" sz="1000" dirty="0"/>
              <a:t>방한외래관광객</a:t>
            </a:r>
            <a:r>
              <a:rPr lang="en-US" altLang="ko-KR" sz="1000" dirty="0"/>
              <a:t>, </a:t>
            </a:r>
            <a:r>
              <a:rPr lang="es-ES" altLang="ko-KR" sz="1000" dirty="0"/>
              <a:t>D : </a:t>
            </a:r>
            <a:r>
              <a:rPr lang="ko-KR" altLang="en-US" sz="1000" dirty="0"/>
              <a:t>해외 출국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000" dirty="0"/>
              <a:t>10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000" dirty="0"/>
              <a:t>11      </a:t>
            </a:r>
            <a:r>
              <a:rPr lang="es-ES" altLang="ko-KR" sz="1000" dirty="0"/>
              <a:t>jsonResult, result, natName, dataEND = getTourismStatsService(nat_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/>
              <a:t>                                              cd, ed_cd, nStartYear, nEndYear)  #[CODE 3]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/>
              <a:t>12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/>
              <a:t>13      #</a:t>
            </a:r>
            <a:r>
              <a:rPr lang="ko-KR" altLang="en-US" sz="1000" dirty="0" err="1"/>
              <a:t>파일저장</a:t>
            </a:r>
            <a:r>
              <a:rPr lang="ko-KR" altLang="en-US" sz="1000" dirty="0"/>
              <a:t> </a:t>
            </a:r>
            <a:r>
              <a:rPr lang="en-US" altLang="ko-KR" sz="1000" dirty="0"/>
              <a:t>1 : </a:t>
            </a:r>
            <a:r>
              <a:rPr lang="es-ES" altLang="ko-KR" sz="1000" dirty="0"/>
              <a:t>json </a:t>
            </a:r>
            <a:r>
              <a:rPr lang="ko-KR" altLang="en-US" sz="1000" dirty="0"/>
              <a:t>파일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000" dirty="0"/>
              <a:t>14      </a:t>
            </a:r>
            <a:r>
              <a:rPr lang="es-ES" altLang="ko-KR" sz="1000" dirty="0"/>
              <a:t>with open('./%s_%s_%d_%s.json' % (natName, ed, nStartYear, dataEND),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/>
              <a:t>                      'w',encoding='utf8') as outfile: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/>
              <a:t>15          jsonFile = json.dumps(jsonResult, indent = 4, sort_keys = True,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/>
              <a:t>                                          ensure_ascii = False)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/>
              <a:t>16          outfile.write(jsonFile)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/>
              <a:t>17      #</a:t>
            </a:r>
            <a:r>
              <a:rPr lang="ko-KR" altLang="en-US" sz="1000" dirty="0" err="1"/>
              <a:t>파일저장</a:t>
            </a:r>
            <a:r>
              <a:rPr lang="ko-KR" altLang="en-US" sz="1000" dirty="0"/>
              <a:t> </a:t>
            </a:r>
            <a:r>
              <a:rPr lang="en-US" altLang="ko-KR" sz="1000" dirty="0"/>
              <a:t>2 : </a:t>
            </a:r>
            <a:r>
              <a:rPr lang="es-ES" altLang="ko-KR" sz="1000" dirty="0"/>
              <a:t>csv </a:t>
            </a:r>
            <a:r>
              <a:rPr lang="ko-KR" altLang="en-US" sz="1000" dirty="0"/>
              <a:t>파일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000" dirty="0"/>
              <a:t>18      </a:t>
            </a:r>
            <a:r>
              <a:rPr lang="es-ES" altLang="ko-KR" sz="1000" dirty="0"/>
              <a:t>columns = ["</a:t>
            </a:r>
            <a:r>
              <a:rPr lang="ko-KR" altLang="en-US" sz="1000" dirty="0" err="1"/>
              <a:t>입국자국가</a:t>
            </a:r>
            <a:r>
              <a:rPr lang="en-US" altLang="ko-KR" sz="1000" dirty="0"/>
              <a:t>", "</a:t>
            </a:r>
            <a:r>
              <a:rPr lang="ko-KR" altLang="en-US" sz="1000" dirty="0" err="1"/>
              <a:t>국가코드</a:t>
            </a:r>
            <a:r>
              <a:rPr lang="en-US" altLang="ko-KR" sz="1000" dirty="0"/>
              <a:t>", "</a:t>
            </a:r>
            <a:r>
              <a:rPr lang="ko-KR" altLang="en-US" sz="1000" dirty="0" err="1"/>
              <a:t>입국연월</a:t>
            </a:r>
            <a:r>
              <a:rPr lang="en-US" altLang="ko-KR" sz="1000" dirty="0"/>
              <a:t>", "</a:t>
            </a:r>
            <a:r>
              <a:rPr lang="ko-KR" altLang="en-US" sz="1000" dirty="0"/>
              <a:t>입국자 수</a:t>
            </a:r>
            <a:r>
              <a:rPr lang="en-US" altLang="ko-KR" sz="1000" dirty="0"/>
              <a:t>"]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000" dirty="0"/>
              <a:t>19      </a:t>
            </a:r>
            <a:r>
              <a:rPr lang="es-ES" altLang="ko-KR" sz="1000" dirty="0"/>
              <a:t>result_df = pd.DataFrame(result, columns = columns)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/>
              <a:t>20      result_df.to_csv('./%s_%s_%d_%s.csv' % (natName, ed, nStartYear, dataEND),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/>
              <a:t>                             index = False, encoding = 'cp949')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es-E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322871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02. </a:t>
            </a:r>
            <a:r>
              <a:rPr lang="ko-KR" altLang="en-US" smtClean="0"/>
              <a:t>공공데이터 </a:t>
            </a:r>
            <a:r>
              <a:rPr lang="en-US" altLang="ko-KR" smtClean="0"/>
              <a:t>API </a:t>
            </a:r>
            <a:r>
              <a:rPr lang="ko-KR" altLang="en-US" smtClean="0"/>
              <a:t>기반 크롤링</a:t>
            </a:r>
          </a:p>
        </p:txBody>
      </p:sp>
      <p:sp>
        <p:nvSpPr>
          <p:cNvPr id="51203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6" y="1011238"/>
            <a:ext cx="8848725" cy="547211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ko-KR" altLang="en-US" dirty="0" err="1"/>
              <a:t>공공데이터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r>
              <a:rPr lang="ko-KR" altLang="en-US" dirty="0"/>
              <a:t>함수 설계하기</a:t>
            </a: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r>
              <a:rPr lang="en-US" altLang="ko-KR" dirty="0"/>
              <a:t>[CODE 1] </a:t>
            </a:r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/>
              <a:t>접속을 요청하고 응답을 받아서 반환</a:t>
            </a: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lvl="2">
              <a:defRPr/>
            </a:pPr>
            <a:r>
              <a:rPr lang="ko-KR" altLang="en-US" sz="1400" dirty="0"/>
              <a:t>매개변수</a:t>
            </a:r>
          </a:p>
          <a:p>
            <a:pPr lvl="3">
              <a:defRPr/>
            </a:pPr>
            <a:r>
              <a:rPr lang="en-US" altLang="ko-KR" dirty="0"/>
              <a:t>url: </a:t>
            </a:r>
            <a:r>
              <a:rPr lang="ko-KR" altLang="en-US" dirty="0"/>
              <a:t>출입국관광통계서비스의 오픈 </a:t>
            </a:r>
            <a:r>
              <a:rPr lang="en-US" altLang="ko-KR" dirty="0"/>
              <a:t>API</a:t>
            </a:r>
            <a:r>
              <a:rPr lang="ko-KR" altLang="en-US" dirty="0"/>
              <a:t>를 사용하는 데이터를 요청하는 </a:t>
            </a:r>
            <a:r>
              <a:rPr lang="en-US" altLang="ko-KR" dirty="0" err="1"/>
              <a:t>url</a:t>
            </a: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2">
              <a:defRPr/>
            </a:pPr>
            <a:r>
              <a:rPr lang="ko-KR" altLang="en-US" sz="1400" dirty="0"/>
              <a:t>지역 변수</a:t>
            </a:r>
          </a:p>
          <a:p>
            <a:pPr lvl="3">
              <a:defRPr/>
            </a:pPr>
            <a:r>
              <a:rPr lang="en-US" altLang="ko-KR" dirty="0" err="1"/>
              <a:t>req</a:t>
            </a:r>
            <a:r>
              <a:rPr lang="en-US" altLang="ko-KR" dirty="0"/>
              <a:t>: </a:t>
            </a:r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/>
              <a:t>접속을 요청하는 객체</a:t>
            </a:r>
          </a:p>
          <a:p>
            <a:pPr lvl="3">
              <a:defRPr/>
            </a:pPr>
            <a:r>
              <a:rPr lang="en-US" altLang="ko-KR" dirty="0"/>
              <a:t>response: </a:t>
            </a:r>
            <a:r>
              <a:rPr lang="ko-KR" altLang="en-US" dirty="0"/>
              <a:t>서버에서 받은 응답을 저장하는 객체</a:t>
            </a:r>
            <a:endParaRPr lang="en-US" altLang="ko-KR" dirty="0"/>
          </a:p>
          <a:p>
            <a:pPr lvl="3">
              <a:defRPr/>
            </a:pPr>
            <a:endParaRPr lang="ko-KR" altLang="en-US" dirty="0"/>
          </a:p>
          <a:p>
            <a:pPr lvl="2">
              <a:defRPr/>
            </a:pPr>
            <a:r>
              <a:rPr lang="ko-KR" altLang="en-US" sz="1400" dirty="0"/>
              <a:t>메서드</a:t>
            </a:r>
          </a:p>
          <a:p>
            <a:pPr lvl="3">
              <a:defRPr/>
            </a:pPr>
            <a:r>
              <a:rPr lang="en-US" altLang="ko-KR" dirty="0" err="1"/>
              <a:t>urllib.request.Request</a:t>
            </a:r>
            <a:r>
              <a:rPr lang="en-US" altLang="ko-KR" dirty="0"/>
              <a:t>(): </a:t>
            </a:r>
            <a:r>
              <a:rPr lang="en-US" altLang="ko-KR" dirty="0" err="1"/>
              <a:t>urllib</a:t>
            </a:r>
            <a:r>
              <a:rPr lang="en-US" altLang="ko-KR" dirty="0"/>
              <a:t> </a:t>
            </a:r>
            <a:r>
              <a:rPr lang="ko-KR" altLang="en-US" dirty="0"/>
              <a:t>패키지의 </a:t>
            </a:r>
            <a:r>
              <a:rPr lang="en-US" altLang="ko-KR" dirty="0"/>
              <a:t>request </a:t>
            </a:r>
            <a:r>
              <a:rPr lang="ko-KR" altLang="en-US" dirty="0"/>
              <a:t>모듈에 있는 </a:t>
            </a:r>
            <a:r>
              <a:rPr lang="en-US" altLang="ko-KR" dirty="0"/>
              <a:t>Request() </a:t>
            </a:r>
            <a:r>
              <a:rPr lang="ko-KR" altLang="en-US" dirty="0"/>
              <a:t>함수로 요청 객체를 생성</a:t>
            </a:r>
            <a:endParaRPr lang="en-US" altLang="ko-KR" dirty="0"/>
          </a:p>
          <a:p>
            <a:pPr lvl="3">
              <a:defRPr/>
            </a:pPr>
            <a:r>
              <a:rPr lang="en-US" altLang="ko-KR" dirty="0" err="1"/>
              <a:t>urllib.request.urlopen</a:t>
            </a:r>
            <a:r>
              <a:rPr lang="en-US" altLang="ko-KR" dirty="0"/>
              <a:t>(): </a:t>
            </a:r>
            <a:r>
              <a:rPr lang="ko-KR" altLang="en-US" dirty="0"/>
              <a:t>서버에 요청을 보내고 받은 응답을 객체로 반환</a:t>
            </a:r>
            <a:r>
              <a:rPr lang="en-US" altLang="ko-KR" dirty="0"/>
              <a:t> </a:t>
            </a:r>
          </a:p>
          <a:p>
            <a:pPr lvl="3">
              <a:defRPr/>
            </a:pPr>
            <a:r>
              <a:rPr lang="en-US" altLang="ko-KR" dirty="0" err="1"/>
              <a:t>response.getcode</a:t>
            </a:r>
            <a:r>
              <a:rPr lang="en-US" altLang="ko-KR" dirty="0"/>
              <a:t>(): </a:t>
            </a:r>
            <a:r>
              <a:rPr lang="ko-KR" altLang="en-US" dirty="0"/>
              <a:t>요청 처리에 대한 응답 상태를 확인하는 </a:t>
            </a:r>
            <a:r>
              <a:rPr lang="en-US" altLang="ko-KR" dirty="0"/>
              <a:t>response </a:t>
            </a:r>
            <a:r>
              <a:rPr lang="ko-KR" altLang="en-US" dirty="0"/>
              <a:t>객체의 멤버 함수</a:t>
            </a:r>
            <a:r>
              <a:rPr lang="en-US" altLang="ko-KR" dirty="0"/>
              <a:t>, </a:t>
            </a:r>
            <a:r>
              <a:rPr lang="ko-KR" altLang="en-US" dirty="0"/>
              <a:t>상태 코드가 </a:t>
            </a:r>
            <a:r>
              <a:rPr lang="en-US" altLang="ko-KR" dirty="0"/>
              <a:t>200</a:t>
            </a:r>
            <a:r>
              <a:rPr lang="ko-KR" altLang="en-US" dirty="0"/>
              <a:t>이면 요청 처리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성공을 나타냄</a:t>
            </a:r>
            <a:endParaRPr lang="en-US" altLang="ko-KR" dirty="0"/>
          </a:p>
          <a:p>
            <a:pPr lvl="3">
              <a:defRPr/>
            </a:pPr>
            <a:r>
              <a:rPr lang="en-US" altLang="ko-KR" dirty="0" err="1"/>
              <a:t>datetime.datetime.now</a:t>
            </a:r>
            <a:r>
              <a:rPr lang="en-US" altLang="ko-KR" dirty="0"/>
              <a:t>(): </a:t>
            </a:r>
            <a:r>
              <a:rPr lang="ko-KR" altLang="en-US" dirty="0"/>
              <a:t>현재 시간을 구함 </a:t>
            </a:r>
            <a:endParaRPr lang="en-US" altLang="ko-KR" dirty="0"/>
          </a:p>
          <a:p>
            <a:pPr lvl="3">
              <a:defRPr/>
            </a:pPr>
            <a:r>
              <a:rPr lang="en-US" altLang="ko-KR" dirty="0" err="1"/>
              <a:t>response.read</a:t>
            </a:r>
            <a:r>
              <a:rPr lang="en-US" altLang="ko-KR" dirty="0"/>
              <a:t>().decode('utf-8'): </a:t>
            </a:r>
            <a:r>
              <a:rPr lang="ko-KR" altLang="en-US" dirty="0"/>
              <a:t>문자열을 </a:t>
            </a:r>
            <a:r>
              <a:rPr lang="en-US" altLang="ko-KR" dirty="0"/>
              <a:t>utf-8 </a:t>
            </a:r>
            <a:r>
              <a:rPr lang="ko-KR" altLang="en-US" dirty="0"/>
              <a:t>형식으로 </a:t>
            </a:r>
            <a:r>
              <a:rPr lang="ko-KR" altLang="en-US" dirty="0" err="1"/>
              <a:t>디코딩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1139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92289" y="1922463"/>
            <a:ext cx="4448175" cy="22272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2227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02. </a:t>
            </a:r>
            <a:r>
              <a:rPr lang="ko-KR" altLang="en-US" smtClean="0"/>
              <a:t>공공데이터 </a:t>
            </a:r>
            <a:r>
              <a:rPr lang="en-US" altLang="ko-KR" smtClean="0"/>
              <a:t>API </a:t>
            </a:r>
            <a:r>
              <a:rPr lang="ko-KR" altLang="en-US" smtClean="0"/>
              <a:t>기반 크롤링</a:t>
            </a:r>
          </a:p>
        </p:txBody>
      </p:sp>
      <p:sp>
        <p:nvSpPr>
          <p:cNvPr id="52228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751014" y="981076"/>
            <a:ext cx="8848725" cy="5472113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ko-KR" altLang="en-US" dirty="0" err="1"/>
              <a:t>공공데이터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r>
              <a:rPr lang="ko-KR" altLang="en-US" dirty="0"/>
              <a:t>함수 설계하기</a:t>
            </a:r>
            <a:endParaRPr lang="en-US" altLang="ko-KR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094414" y="1663700"/>
            <a:ext cx="4478337" cy="52133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es-ES" altLang="ko-KR" sz="10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050" b="1" dirty="0"/>
              <a:t>02</a:t>
            </a:r>
            <a:r>
              <a:rPr lang="ko-KR" altLang="en-US" sz="1050" b="1" dirty="0"/>
              <a:t>행</a:t>
            </a:r>
            <a:endParaRPr lang="en-US" altLang="ko-KR" sz="1050" b="1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ko-KR" altLang="en-US" sz="1050" dirty="0"/>
              <a:t>매개변수로 받은 </a:t>
            </a:r>
            <a:r>
              <a:rPr lang="en-US" altLang="ko-KR" sz="1050" dirty="0" err="1"/>
              <a:t>url</a:t>
            </a:r>
            <a:r>
              <a:rPr lang="ko-KR" altLang="en-US" sz="1050" dirty="0"/>
              <a:t>에 대한 요청을 보낼 객체를 생성</a:t>
            </a:r>
            <a:endParaRPr lang="en-US" altLang="ko-KR" sz="105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en-US" altLang="ko-KR" sz="105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b="1" dirty="0"/>
              <a:t>04</a:t>
            </a:r>
            <a:r>
              <a:rPr lang="ko-KR" altLang="en-US" sz="1100" b="1" dirty="0"/>
              <a:t>행</a:t>
            </a:r>
            <a:endParaRPr lang="en-US" altLang="ko-KR" sz="1100" b="1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ko-KR" altLang="en-US" sz="1100" dirty="0"/>
              <a:t>요청 객체를 보내서 받은 응답 데이터를 </a:t>
            </a:r>
            <a:r>
              <a:rPr lang="en-US" altLang="ko-KR" sz="1100" dirty="0"/>
              <a:t>response </a:t>
            </a:r>
            <a:r>
              <a:rPr lang="ko-KR" altLang="en-US" sz="1100" dirty="0"/>
              <a:t>객체에 저장</a:t>
            </a:r>
            <a:endParaRPr lang="en-US" altLang="ko-KR" sz="11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en-US" altLang="ko-KR" sz="1100" b="1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b="1" dirty="0"/>
              <a:t>05~07</a:t>
            </a:r>
            <a:r>
              <a:rPr lang="ko-KR" altLang="en-US" sz="1100" b="1" dirty="0"/>
              <a:t>행</a:t>
            </a:r>
            <a:endParaRPr lang="en-US" altLang="ko-KR" sz="1100" b="1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dirty="0"/>
              <a:t>response </a:t>
            </a:r>
            <a:r>
              <a:rPr lang="ko-KR" altLang="en-US" sz="1100" dirty="0"/>
              <a:t>객체에 저장된 코드를 확인</a:t>
            </a:r>
            <a:endParaRPr lang="en-US" altLang="ko-KR" sz="11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ko-KR" altLang="en-US" sz="1100" dirty="0"/>
              <a:t>코드가 </a:t>
            </a:r>
            <a:r>
              <a:rPr lang="en-US" altLang="ko-KR" sz="1100" dirty="0"/>
              <a:t>200</a:t>
            </a:r>
            <a:r>
              <a:rPr lang="ko-KR" altLang="en-US" sz="1100" dirty="0"/>
              <a:t>이면 요청을 정상 처리한 것이므로 성공 </a:t>
            </a:r>
            <a:endParaRPr lang="en-US" altLang="ko-KR" sz="11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ko-KR" altLang="en-US" sz="1100" dirty="0"/>
              <a:t>메시지와 현재 시간을 </a:t>
            </a:r>
            <a:r>
              <a:rPr lang="ko-KR" altLang="en-US" sz="1100" dirty="0" err="1"/>
              <a:t>파이썬</a:t>
            </a:r>
            <a:r>
              <a:rPr lang="ko-KR" altLang="en-US" sz="1100" dirty="0"/>
              <a:t> 셸 창에 출력하고 응답을 </a:t>
            </a:r>
            <a:r>
              <a:rPr lang="en-US" altLang="ko-KR" sz="1100" dirty="0"/>
              <a:t>utf-8 </a:t>
            </a:r>
            <a:br>
              <a:rPr lang="en-US" altLang="ko-KR" sz="1100" dirty="0"/>
            </a:br>
            <a:r>
              <a:rPr lang="ko-KR" altLang="en-US" sz="1100" dirty="0"/>
              <a:t>형식으로 디코딩하여 반환</a:t>
            </a:r>
            <a:endParaRPr lang="en-US" altLang="ko-KR" sz="11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en-US" altLang="ko-KR" sz="1100" b="1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100" b="1" dirty="0"/>
              <a:t>08~11</a:t>
            </a:r>
            <a:r>
              <a:rPr lang="ko-KR" altLang="en-US" sz="1100" b="1" dirty="0"/>
              <a:t>행</a:t>
            </a:r>
            <a:endParaRPr lang="en-US" altLang="ko-KR" sz="1100" b="1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ko-KR" altLang="en-US" sz="1100" dirty="0"/>
              <a:t>요청이 처리되지 않은 예외 사항이 발생하면 에러 메시지를 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ko-KR" altLang="en-US" sz="1100" dirty="0" err="1"/>
              <a:t>파이썬</a:t>
            </a:r>
            <a:r>
              <a:rPr lang="ko-KR" altLang="en-US" sz="1100" dirty="0"/>
              <a:t> 셸 창에 출력</a:t>
            </a:r>
            <a:endParaRPr lang="es-ES" altLang="ko-KR" sz="1100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1543051" y="2012950"/>
            <a:ext cx="4829175" cy="20637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/>
              <a:t>01  </a:t>
            </a:r>
            <a:r>
              <a:rPr lang="es-ES" altLang="ko-KR" sz="1000" b="1" dirty="0"/>
              <a:t>def getRequestUrl</a:t>
            </a:r>
            <a:r>
              <a:rPr lang="es-ES" altLang="ko-KR" sz="1000" dirty="0"/>
              <a:t>(url):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/>
              <a:t>02      req = urllib.request.Request(url)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/>
              <a:t>03      try: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/>
              <a:t>04          response = urllib.request.urlopen(req)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/>
              <a:t>05          if response.getcode() == 200: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/>
              <a:t>06              print("[%s] Url Request Success" % datetime.datetime.now())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/>
              <a:t>07              return response.read().decode('utf-8')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/>
              <a:t>08      except Exception as e: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/>
              <a:t>09          print(e)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/>
              <a:t>10          print("[%s] Error for URL : %s" % (datetime.datetime.now(), url))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/>
              <a:t>11          return None </a:t>
            </a:r>
            <a:endParaRPr lang="es-E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425262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02. </a:t>
            </a:r>
            <a:r>
              <a:rPr lang="ko-KR" altLang="en-US" smtClean="0"/>
              <a:t>공공데이터 </a:t>
            </a:r>
            <a:r>
              <a:rPr lang="en-US" altLang="ko-KR" smtClean="0"/>
              <a:t>API </a:t>
            </a:r>
            <a:r>
              <a:rPr lang="ko-KR" altLang="en-US" smtClean="0"/>
              <a:t>기반 크롤링</a:t>
            </a:r>
          </a:p>
        </p:txBody>
      </p:sp>
      <p:sp>
        <p:nvSpPr>
          <p:cNvPr id="53251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6" y="1011238"/>
            <a:ext cx="8848725" cy="547211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ko-KR" altLang="en-US" dirty="0" err="1"/>
              <a:t>공공데이터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r>
              <a:rPr lang="ko-KR" altLang="en-US" dirty="0"/>
              <a:t>함수 설계하기</a:t>
            </a:r>
            <a:endParaRPr lang="en-US" altLang="ko-KR" dirty="0"/>
          </a:p>
          <a:p>
            <a:pPr marL="857250" lvl="3" indent="-228600">
              <a:buFont typeface="+mj-lt"/>
              <a:buAutoNum type="arabicPeriod" startAt="3"/>
              <a:defRPr/>
            </a:pPr>
            <a:r>
              <a:rPr lang="en-US" altLang="ko-KR" sz="1400" dirty="0"/>
              <a:t>[CODE 2] </a:t>
            </a:r>
            <a:r>
              <a:rPr lang="ko-KR" altLang="en-US" sz="1400" dirty="0"/>
              <a:t>출입국관광통계서비스의 오픈 </a:t>
            </a:r>
            <a:r>
              <a:rPr lang="en-US" altLang="ko-KR" sz="1400" dirty="0"/>
              <a:t>API</a:t>
            </a:r>
            <a:r>
              <a:rPr lang="ko-KR" altLang="en-US" sz="1400" dirty="0"/>
              <a:t>를 사용하여 데이터 요청 </a:t>
            </a:r>
            <a:r>
              <a:rPr lang="en-US" altLang="ko-KR" sz="1400" dirty="0" err="1"/>
              <a:t>url</a:t>
            </a:r>
            <a:r>
              <a:rPr lang="ko-KR" altLang="en-US" sz="1400" dirty="0"/>
              <a:t>을 만들고 </a:t>
            </a:r>
            <a:r>
              <a:rPr lang="en-US" altLang="ko-KR" sz="1400" dirty="0"/>
              <a:t>[CODE 1]</a:t>
            </a:r>
            <a:r>
              <a:rPr lang="ko-KR" altLang="en-US" sz="1400" dirty="0"/>
              <a:t>의 </a:t>
            </a:r>
            <a:r>
              <a:rPr lang="en-US" altLang="ko-KR" sz="1400" dirty="0" err="1"/>
              <a:t>getRequestUrl</a:t>
            </a:r>
            <a:r>
              <a:rPr lang="en-US" altLang="ko-KR" sz="1400" dirty="0"/>
              <a:t>(</a:t>
            </a:r>
            <a:r>
              <a:rPr lang="en-US" altLang="ko-KR" sz="1400" dirty="0" err="1"/>
              <a:t>url</a:t>
            </a:r>
            <a:r>
              <a:rPr lang="en-US" altLang="ko-KR" sz="1400" dirty="0"/>
              <a:t>)</a:t>
            </a:r>
            <a:r>
              <a:rPr lang="ko-KR" altLang="en-US" sz="1400" dirty="0"/>
              <a:t>을 호출해서 받은 응답 데이터를 반환</a:t>
            </a:r>
            <a:endParaRPr lang="en-US" altLang="ko-KR" sz="1400" dirty="0"/>
          </a:p>
          <a:p>
            <a:pPr marL="857250" lvl="3" indent="-228600">
              <a:buFont typeface="+mj-lt"/>
              <a:buAutoNum type="arabicPeriod" startAt="3"/>
              <a:defRPr/>
            </a:pPr>
            <a:endParaRPr lang="en-US" altLang="ko-KR" dirty="0"/>
          </a:p>
          <a:p>
            <a:pPr lvl="2">
              <a:defRPr/>
            </a:pPr>
            <a:r>
              <a:rPr lang="ko-KR" altLang="en-US" sz="1400" dirty="0"/>
              <a:t>매개변수</a:t>
            </a:r>
          </a:p>
          <a:p>
            <a:pPr lvl="3">
              <a:defRPr/>
            </a:pPr>
            <a:r>
              <a:rPr lang="en-US" altLang="ko-KR" dirty="0" err="1"/>
              <a:t>yyyymm</a:t>
            </a:r>
            <a:r>
              <a:rPr lang="en-US" altLang="ko-KR" dirty="0"/>
              <a:t>: </a:t>
            </a:r>
            <a:r>
              <a:rPr lang="ko-KR" altLang="en-US" dirty="0"/>
              <a:t>수집할 연월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202003)</a:t>
            </a:r>
          </a:p>
          <a:p>
            <a:pPr lvl="3">
              <a:defRPr/>
            </a:pPr>
            <a:r>
              <a:rPr lang="en-US" altLang="ko-KR" dirty="0" err="1"/>
              <a:t>nat_cd</a:t>
            </a:r>
            <a:r>
              <a:rPr lang="en-US" altLang="ko-KR" dirty="0"/>
              <a:t>: </a:t>
            </a:r>
            <a:r>
              <a:rPr lang="ko-KR" altLang="en-US" dirty="0"/>
              <a:t>수집 대상 국가의 코드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중국 </a:t>
            </a:r>
            <a:r>
              <a:rPr lang="en-US" altLang="ko-KR" dirty="0"/>
              <a:t>= 112)</a:t>
            </a:r>
          </a:p>
          <a:p>
            <a:pPr lvl="3">
              <a:defRPr/>
            </a:pPr>
            <a:r>
              <a:rPr lang="en-US" altLang="ko-KR" dirty="0" err="1"/>
              <a:t>ed_cd</a:t>
            </a:r>
            <a:r>
              <a:rPr lang="en-US" altLang="ko-KR" dirty="0"/>
              <a:t>: </a:t>
            </a:r>
            <a:r>
              <a:rPr lang="ko-KR" altLang="en-US" dirty="0"/>
              <a:t>수집할 데이터 종류</a:t>
            </a:r>
            <a:r>
              <a:rPr lang="en-US" altLang="ko-KR" dirty="0"/>
              <a:t>(</a:t>
            </a:r>
            <a:r>
              <a:rPr lang="ko-KR" altLang="en-US" dirty="0"/>
              <a:t>방한외래관광객 </a:t>
            </a:r>
            <a:r>
              <a:rPr lang="en-US" altLang="ko-KR" dirty="0"/>
              <a:t>= "E")</a:t>
            </a:r>
          </a:p>
          <a:p>
            <a:pPr lvl="3">
              <a:defRPr/>
            </a:pPr>
            <a:endParaRPr lang="en-US" altLang="ko-KR" dirty="0"/>
          </a:p>
          <a:p>
            <a:pPr lvl="2">
              <a:defRPr/>
            </a:pPr>
            <a:r>
              <a:rPr lang="ko-KR" altLang="en-US" sz="1400" dirty="0"/>
              <a:t>지역 변수</a:t>
            </a:r>
          </a:p>
          <a:p>
            <a:pPr lvl="3">
              <a:defRPr/>
            </a:pPr>
            <a:r>
              <a:rPr lang="en-US" altLang="ko-KR" dirty="0" err="1"/>
              <a:t>service_url</a:t>
            </a:r>
            <a:r>
              <a:rPr lang="en-US" altLang="ko-KR" dirty="0"/>
              <a:t>: </a:t>
            </a:r>
            <a:r>
              <a:rPr lang="ko-KR" altLang="en-US" dirty="0"/>
              <a:t>출입국관광통계서비스의 공공데이터에 접속할 </a:t>
            </a:r>
            <a:r>
              <a:rPr lang="ko-KR" altLang="en-US" dirty="0" err="1"/>
              <a:t>앤드</a:t>
            </a:r>
            <a:r>
              <a:rPr lang="ko-KR" altLang="en-US" dirty="0"/>
              <a:t> 포인트 주소</a:t>
            </a:r>
          </a:p>
          <a:p>
            <a:pPr lvl="3">
              <a:defRPr/>
            </a:pPr>
            <a:r>
              <a:rPr lang="en-US" altLang="ko-KR" dirty="0"/>
              <a:t>parameters: </a:t>
            </a:r>
            <a:r>
              <a:rPr lang="en-US" altLang="ko-KR" dirty="0" err="1"/>
              <a:t>url</a:t>
            </a:r>
            <a:r>
              <a:rPr lang="ko-KR" altLang="en-US" dirty="0"/>
              <a:t>에 추가할 매개변수</a:t>
            </a:r>
          </a:p>
          <a:p>
            <a:pPr lvl="3">
              <a:defRPr/>
            </a:pPr>
            <a:r>
              <a:rPr lang="en-US" altLang="ko-KR" dirty="0"/>
              <a:t>url: </a:t>
            </a:r>
            <a:r>
              <a:rPr lang="en-US" altLang="ko-KR" dirty="0" err="1"/>
              <a:t>service_url</a:t>
            </a:r>
            <a:r>
              <a:rPr lang="ko-KR" altLang="en-US" dirty="0"/>
              <a:t>과 </a:t>
            </a:r>
            <a:r>
              <a:rPr lang="en-US" altLang="ko-KR" dirty="0"/>
              <a:t>parameters</a:t>
            </a:r>
            <a:r>
              <a:rPr lang="ko-KR" altLang="en-US" dirty="0"/>
              <a:t>를 연결하여 완성한 </a:t>
            </a:r>
            <a:r>
              <a:rPr lang="en-US" altLang="ko-KR" dirty="0" err="1"/>
              <a:t>url</a:t>
            </a:r>
            <a:endParaRPr lang="en-US" altLang="ko-KR" dirty="0"/>
          </a:p>
          <a:p>
            <a:pPr lvl="3">
              <a:defRPr/>
            </a:pPr>
            <a:r>
              <a:rPr lang="en-US" altLang="ko-KR" dirty="0" err="1"/>
              <a:t>responseDecode</a:t>
            </a:r>
            <a:r>
              <a:rPr lang="en-US" altLang="ko-KR" dirty="0"/>
              <a:t>: [CODE1]</a:t>
            </a:r>
            <a:r>
              <a:rPr lang="ko-KR" altLang="en-US" dirty="0"/>
              <a:t>의 </a:t>
            </a:r>
            <a:r>
              <a:rPr lang="en-US" altLang="ko-KR" dirty="0" err="1"/>
              <a:t>getRequestUrl</a:t>
            </a:r>
            <a:r>
              <a:rPr lang="en-US" altLang="ko-KR" dirty="0"/>
              <a:t>(</a:t>
            </a:r>
            <a:r>
              <a:rPr lang="en-US" altLang="ko-KR" dirty="0" err="1"/>
              <a:t>url</a:t>
            </a:r>
            <a:r>
              <a:rPr lang="en-US" altLang="ko-KR" dirty="0"/>
              <a:t>)</a:t>
            </a:r>
            <a:r>
              <a:rPr lang="ko-KR" altLang="en-US" dirty="0"/>
              <a:t>을 호출하여 </a:t>
            </a:r>
            <a:r>
              <a:rPr lang="ko-KR" altLang="en-US" dirty="0" err="1"/>
              <a:t>반환받은</a:t>
            </a:r>
            <a:r>
              <a:rPr lang="ko-KR" altLang="en-US" dirty="0"/>
              <a:t> 응답 객체</a:t>
            </a:r>
            <a:endParaRPr lang="en-US" altLang="ko-KR" dirty="0"/>
          </a:p>
          <a:p>
            <a:pPr lvl="3">
              <a:defRPr/>
            </a:pPr>
            <a:endParaRPr lang="ko-KR" altLang="en-US" dirty="0"/>
          </a:p>
          <a:p>
            <a:pPr lvl="2">
              <a:defRPr/>
            </a:pPr>
            <a:r>
              <a:rPr lang="ko-KR" altLang="en-US" sz="1400" dirty="0"/>
              <a:t>메서드</a:t>
            </a:r>
          </a:p>
          <a:p>
            <a:pPr lvl="3">
              <a:defRPr/>
            </a:pPr>
            <a:r>
              <a:rPr lang="en-US" altLang="ko-KR" dirty="0" err="1"/>
              <a:t>getRequestUrl</a:t>
            </a:r>
            <a:r>
              <a:rPr lang="en-US" altLang="ko-KR" dirty="0"/>
              <a:t>(): [CODE1]</a:t>
            </a:r>
            <a:r>
              <a:rPr lang="ko-KR" altLang="en-US" dirty="0"/>
              <a:t>을 호출하여 </a:t>
            </a:r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/>
              <a:t>요청에 대한 응답 데이터를 받음</a:t>
            </a:r>
            <a:endParaRPr lang="en-US" altLang="ko-KR" dirty="0"/>
          </a:p>
          <a:p>
            <a:pPr lvl="3">
              <a:defRPr/>
            </a:pPr>
            <a:r>
              <a:rPr lang="en-US" altLang="ko-KR" dirty="0" err="1"/>
              <a:t>json.loads</a:t>
            </a:r>
            <a:r>
              <a:rPr lang="en-US" altLang="ko-KR" dirty="0"/>
              <a:t>(): </a:t>
            </a: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형식으로 받은 응답 데이터인 </a:t>
            </a:r>
            <a:r>
              <a:rPr lang="en-US" altLang="ko-KR" dirty="0" err="1"/>
              <a:t>responseDecode</a:t>
            </a:r>
            <a:r>
              <a:rPr lang="ko-KR" altLang="en-US" dirty="0"/>
              <a:t>를 </a:t>
            </a:r>
            <a:r>
              <a:rPr lang="ko-KR" altLang="en-US" dirty="0" err="1"/>
              <a:t>파이썬</a:t>
            </a:r>
            <a:r>
              <a:rPr lang="ko-KR" altLang="en-US" dirty="0"/>
              <a:t> 객체로 읽음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4053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빅데이터의 이해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1819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빅데이터의 가치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혁신과 창조의 도구 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빅데이터 분석이 제공하는 스마트 서비스는 기존 비즈니스에 효율화</a:t>
            </a:r>
            <a:r>
              <a:rPr lang="en-US" altLang="ko-KR" dirty="0"/>
              <a:t>, </a:t>
            </a:r>
            <a:r>
              <a:rPr lang="ko-KR" altLang="en-US" dirty="0"/>
              <a:t>개인화</a:t>
            </a:r>
            <a:r>
              <a:rPr lang="en-US" altLang="ko-KR" dirty="0"/>
              <a:t>, </a:t>
            </a:r>
            <a:r>
              <a:rPr lang="ko-KR" altLang="en-US" dirty="0"/>
              <a:t>그리고 미래 예측력을 통한 혁신을 제공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단순히 새로운 기술이나 비즈니스 모델이 아니라 새로운 패러다임으로의 변화를 의미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빅데이터 자체부터 이를 활용한 사용자 애플리케이션까지 광범위하여 빅데이터 플랫폼과 에코시스템으로 확장</a:t>
            </a:r>
          </a:p>
        </p:txBody>
      </p:sp>
      <p:pic>
        <p:nvPicPr>
          <p:cNvPr id="19460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997200"/>
            <a:ext cx="5989638" cy="302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093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90701" y="1922463"/>
            <a:ext cx="4449763" cy="2946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4275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02. </a:t>
            </a:r>
            <a:r>
              <a:rPr lang="ko-KR" altLang="en-US" smtClean="0"/>
              <a:t>공공데이터 </a:t>
            </a:r>
            <a:r>
              <a:rPr lang="en-US" altLang="ko-KR" smtClean="0"/>
              <a:t>API </a:t>
            </a:r>
            <a:r>
              <a:rPr lang="ko-KR" altLang="en-US" smtClean="0"/>
              <a:t>기반 크롤링</a:t>
            </a:r>
          </a:p>
        </p:txBody>
      </p:sp>
      <p:sp>
        <p:nvSpPr>
          <p:cNvPr id="54276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6" y="1011238"/>
            <a:ext cx="8848725" cy="547211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ko-KR" altLang="en-US" dirty="0" err="1"/>
              <a:t>공공데이터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r>
              <a:rPr lang="ko-KR" altLang="en-US" dirty="0"/>
              <a:t>함수 설계하기</a:t>
            </a:r>
            <a:endParaRPr lang="en-US" altLang="ko-KR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6024564" y="1700213"/>
            <a:ext cx="4562475" cy="52133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es-ES" altLang="ko-KR" sz="10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050" b="1" dirty="0"/>
              <a:t>02~08</a:t>
            </a:r>
            <a:r>
              <a:rPr lang="ko-KR" altLang="en-US" sz="1050" b="1" dirty="0"/>
              <a:t>행</a:t>
            </a:r>
            <a:endParaRPr lang="en-US" altLang="ko-KR" sz="1050" b="1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ko-KR" altLang="en-US" sz="1050" dirty="0"/>
              <a:t>출입국관광통계서비스의 오픈 </a:t>
            </a:r>
            <a:r>
              <a:rPr lang="en-US" altLang="ko-KR" sz="1050" dirty="0"/>
              <a:t>API </a:t>
            </a:r>
            <a:r>
              <a:rPr lang="ko-KR" altLang="en-US" sz="1050" dirty="0"/>
              <a:t>상세정보 페이지에서 찾은 서비스 </a:t>
            </a:r>
            <a:r>
              <a:rPr lang="en-US" altLang="ko-KR" sz="1050" dirty="0"/>
              <a:t>URL, </a:t>
            </a:r>
            <a:r>
              <a:rPr lang="ko-KR" altLang="en-US" sz="1050" dirty="0"/>
              <a:t>요청매개변수 정보</a:t>
            </a:r>
            <a:r>
              <a:rPr lang="en-US" altLang="ko-KR" sz="1050" dirty="0"/>
              <a:t>, </a:t>
            </a:r>
            <a:r>
              <a:rPr lang="ko-KR" altLang="en-US" sz="1050" dirty="0"/>
              <a:t>발급받은 </a:t>
            </a:r>
            <a:r>
              <a:rPr lang="ko-KR" altLang="en-US" sz="1050" dirty="0" err="1"/>
              <a:t>인증키를</a:t>
            </a:r>
            <a:r>
              <a:rPr lang="ko-KR" altLang="en-US" sz="1050" dirty="0"/>
              <a:t> 사용하여 데이터 요청 </a:t>
            </a:r>
            <a:r>
              <a:rPr lang="en-US" altLang="ko-KR" sz="1050" dirty="0"/>
              <a:t>URL</a:t>
            </a:r>
            <a:r>
              <a:rPr lang="ko-KR" altLang="en-US" sz="1050" dirty="0"/>
              <a:t>을 구성</a:t>
            </a:r>
            <a:endParaRPr lang="en-US" altLang="ko-KR" sz="105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en-US" altLang="ko-KR" sz="1050" b="1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050" b="1" dirty="0"/>
              <a:t>10</a:t>
            </a:r>
            <a:r>
              <a:rPr lang="ko-KR" altLang="en-US" sz="1050" b="1" dirty="0"/>
              <a:t>행</a:t>
            </a:r>
            <a:endParaRPr lang="en-US" altLang="ko-KR" sz="1050" b="1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ko-KR" altLang="en-US" sz="1050" dirty="0"/>
              <a:t>구성한 </a:t>
            </a:r>
            <a:r>
              <a:rPr lang="en-US" altLang="ko-KR" sz="1050" dirty="0" err="1"/>
              <a:t>url</a:t>
            </a:r>
            <a:r>
              <a:rPr lang="ko-KR" altLang="en-US" sz="1050" dirty="0"/>
              <a:t>로 </a:t>
            </a:r>
            <a:r>
              <a:rPr lang="en-US" altLang="ko-KR" sz="1050" dirty="0" err="1"/>
              <a:t>getRequestUrl</a:t>
            </a:r>
            <a:r>
              <a:rPr lang="en-US" altLang="ko-KR" sz="1050" dirty="0"/>
              <a:t>() </a:t>
            </a:r>
            <a:r>
              <a:rPr lang="ko-KR" altLang="en-US" sz="1050" dirty="0"/>
              <a:t>함수를 호출해서 받은 응답</a:t>
            </a:r>
            <a:r>
              <a:rPr lang="en-US" altLang="ko-KR" sz="1050" dirty="0"/>
              <a:t>(utf-8</a:t>
            </a:r>
            <a:r>
              <a:rPr lang="ko-KR" altLang="en-US" sz="1050" dirty="0"/>
              <a:t>로 </a:t>
            </a:r>
            <a:r>
              <a:rPr lang="en-US" altLang="ko-KR" sz="1050" dirty="0"/>
              <a:t/>
            </a:r>
            <a:br>
              <a:rPr lang="en-US" altLang="ko-KR" sz="1050" dirty="0"/>
            </a:br>
            <a:r>
              <a:rPr lang="ko-KR" altLang="en-US" sz="1050" dirty="0" err="1"/>
              <a:t>디코드됨</a:t>
            </a:r>
            <a:r>
              <a:rPr lang="en-US" altLang="ko-KR" sz="1050" dirty="0"/>
              <a:t>)</a:t>
            </a:r>
            <a:r>
              <a:rPr lang="ko-KR" altLang="en-US" sz="1050" dirty="0"/>
              <a:t>을 </a:t>
            </a:r>
            <a:r>
              <a:rPr lang="en-US" altLang="ko-KR" sz="1050" dirty="0" err="1"/>
              <a:t>responseDecode</a:t>
            </a:r>
            <a:r>
              <a:rPr lang="ko-KR" altLang="en-US" sz="1050" dirty="0"/>
              <a:t>에 저장</a:t>
            </a:r>
            <a:endParaRPr lang="en-US" altLang="ko-KR" sz="105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en-US" altLang="ko-KR" sz="1050" b="1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050" b="1" dirty="0"/>
              <a:t>15</a:t>
            </a:r>
            <a:r>
              <a:rPr lang="ko-KR" altLang="en-US" sz="1050" b="1" dirty="0"/>
              <a:t>행</a:t>
            </a:r>
            <a:endParaRPr lang="en-US" altLang="ko-KR" sz="1050" b="1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ko-KR" altLang="en-US" sz="1050" dirty="0"/>
              <a:t>서버에서 받은 </a:t>
            </a:r>
            <a:r>
              <a:rPr lang="en-US" altLang="ko-KR" sz="1050" dirty="0"/>
              <a:t>JSON </a:t>
            </a:r>
            <a:r>
              <a:rPr lang="ko-KR" altLang="en-US" sz="1050" dirty="0"/>
              <a:t>형태의 응답 객체를 </a:t>
            </a:r>
            <a:r>
              <a:rPr lang="ko-KR" altLang="en-US" sz="1050" dirty="0" err="1"/>
              <a:t>파이썬</a:t>
            </a:r>
            <a:r>
              <a:rPr lang="ko-KR" altLang="en-US" sz="1050" dirty="0"/>
              <a:t> 객체로 </a:t>
            </a:r>
            <a:r>
              <a:rPr lang="ko-KR" altLang="en-US" sz="1050" dirty="0" err="1"/>
              <a:t>로드하여</a:t>
            </a:r>
            <a:r>
              <a:rPr lang="ko-KR" altLang="en-US" sz="1050" dirty="0"/>
              <a:t> </a:t>
            </a:r>
            <a:r>
              <a:rPr lang="en-US" altLang="ko-KR" sz="1050" dirty="0"/>
              <a:t/>
            </a:r>
            <a:br>
              <a:rPr lang="en-US" altLang="ko-KR" sz="1050" dirty="0"/>
            </a:br>
            <a:r>
              <a:rPr lang="ko-KR" altLang="en-US" sz="1050" dirty="0"/>
              <a:t>반환</a:t>
            </a:r>
            <a:endParaRPr lang="es-ES" altLang="ko-KR" sz="1100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1524001" y="1922463"/>
            <a:ext cx="4829175" cy="52133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/>
              <a:t>01  def getTourismStatsItem(yyyymm, nat_cd, ed_cd):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/>
              <a:t>02      service_url = "http://openapi.tour.go.kr/openapi/service/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/>
              <a:t>                          EdrcntTourismStatsService/getEdrcntTourismStatsList"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/>
              <a:t>03      parameters = "?_type=json&amp;serviceKey=" + ServiceKey #</a:t>
            </a:r>
            <a:r>
              <a:rPr lang="ko-KR" altLang="en-US" sz="1000" dirty="0"/>
              <a:t>인증키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000" dirty="0"/>
              <a:t>04      </a:t>
            </a:r>
            <a:r>
              <a:rPr lang="es-ES" altLang="ko-KR" sz="1000" dirty="0"/>
              <a:t>parameters += "&amp;YM=" + yyyymm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/>
              <a:t>05      parameters += "&amp;NAT_CD=" + nat_cd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/>
              <a:t>06      parameters += "&amp;ED_CD=" + ed_cd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/>
              <a:t>07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/>
              <a:t>08      url = service_url + parameters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/>
              <a:t>09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/>
              <a:t>10      responseDecode = getRequestUrl(url) #[CODE 1]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/>
              <a:t>11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/>
              <a:t>12      if (responseDecode == None):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/>
              <a:t>13          return None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/>
              <a:t>14      else: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/>
              <a:t>15          return json.loads(responseDecode)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es-ES" altLang="ko-KR" sz="1050" i="1" dirty="0"/>
          </a:p>
        </p:txBody>
      </p:sp>
    </p:spTree>
    <p:extLst>
      <p:ext uri="{BB962C8B-B14F-4D97-AF65-F5344CB8AC3E}">
        <p14:creationId xmlns:p14="http://schemas.microsoft.com/office/powerpoint/2010/main" val="298827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02. </a:t>
            </a:r>
            <a:r>
              <a:rPr lang="ko-KR" altLang="en-US" smtClean="0"/>
              <a:t>공공데이터 </a:t>
            </a:r>
            <a:r>
              <a:rPr lang="en-US" altLang="ko-KR" smtClean="0"/>
              <a:t>API </a:t>
            </a:r>
            <a:r>
              <a:rPr lang="ko-KR" altLang="en-US" smtClean="0"/>
              <a:t>기반 크롤링</a:t>
            </a:r>
          </a:p>
        </p:txBody>
      </p:sp>
      <p:sp>
        <p:nvSpPr>
          <p:cNvPr id="55299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6" y="1011238"/>
            <a:ext cx="8848725" cy="547211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ko-KR" altLang="en-US" dirty="0" err="1"/>
              <a:t>공공데이터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r>
              <a:rPr lang="ko-KR" altLang="en-US" dirty="0"/>
              <a:t>함수 설계하기</a:t>
            </a:r>
            <a:endParaRPr lang="en-US" altLang="ko-KR" dirty="0"/>
          </a:p>
          <a:p>
            <a:pPr marL="857250" lvl="3" indent="-228600">
              <a:buFont typeface="+mj-lt"/>
              <a:buAutoNum type="arabicPeriod" startAt="4"/>
              <a:defRPr/>
            </a:pPr>
            <a:r>
              <a:rPr lang="en-US" altLang="ko-KR" sz="1400" dirty="0"/>
              <a:t>[CODE 3] </a:t>
            </a:r>
            <a:r>
              <a:rPr lang="ko-KR" altLang="en-US" sz="1400" dirty="0"/>
              <a:t>수집 기간 동안 월 단위로 </a:t>
            </a:r>
            <a:r>
              <a:rPr lang="en-US" altLang="ko-KR" sz="1400" dirty="0"/>
              <a:t>[CODE 2]</a:t>
            </a:r>
            <a:r>
              <a:rPr lang="ko-KR" altLang="en-US" sz="1400" dirty="0"/>
              <a:t>의 </a:t>
            </a:r>
            <a:r>
              <a:rPr lang="en-US" altLang="ko-KR" sz="1400" dirty="0" err="1"/>
              <a:t>getTourismStatsItem</a:t>
            </a:r>
            <a:r>
              <a:rPr lang="en-US" altLang="ko-KR" sz="1400" dirty="0"/>
              <a:t>()</a:t>
            </a:r>
            <a:r>
              <a:rPr lang="ko-KR" altLang="en-US" sz="1400" dirty="0"/>
              <a:t>을 호출해 받은 데이터를 리스트로 묶어 반환</a:t>
            </a:r>
            <a:endParaRPr lang="en-US" altLang="ko-KR" sz="1400" dirty="0"/>
          </a:p>
          <a:p>
            <a:pPr marL="857250" lvl="3" indent="-228600">
              <a:buFont typeface="+mj-lt"/>
              <a:buAutoNum type="arabicPeriod" startAt="4"/>
              <a:defRPr/>
            </a:pPr>
            <a:endParaRPr lang="en-US" altLang="ko-KR" sz="500" dirty="0"/>
          </a:p>
          <a:p>
            <a:pPr lvl="2">
              <a:defRPr/>
            </a:pPr>
            <a:r>
              <a:rPr lang="ko-KR" altLang="en-US" sz="1400" dirty="0"/>
              <a:t>매개변수</a:t>
            </a:r>
          </a:p>
          <a:p>
            <a:pPr lvl="3">
              <a:defRPr/>
            </a:pPr>
            <a:r>
              <a:rPr lang="en-US" altLang="ko-KR" dirty="0" err="1"/>
              <a:t>nat_cd</a:t>
            </a:r>
            <a:r>
              <a:rPr lang="en-US" altLang="ko-KR" dirty="0"/>
              <a:t>: </a:t>
            </a:r>
            <a:r>
              <a:rPr lang="ko-KR" altLang="en-US" dirty="0"/>
              <a:t>수집 대상 국가의 코드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중국 </a:t>
            </a:r>
            <a:r>
              <a:rPr lang="en-US" altLang="ko-KR" dirty="0"/>
              <a:t>= 112)</a:t>
            </a:r>
          </a:p>
          <a:p>
            <a:pPr lvl="3">
              <a:defRPr/>
            </a:pPr>
            <a:r>
              <a:rPr lang="en-US" altLang="ko-KR" dirty="0" err="1"/>
              <a:t>ed_cd</a:t>
            </a:r>
            <a:r>
              <a:rPr lang="en-US" altLang="ko-KR" dirty="0"/>
              <a:t>: </a:t>
            </a:r>
            <a:r>
              <a:rPr lang="ko-KR" altLang="en-US" dirty="0"/>
              <a:t>수집 데이터의 종류</a:t>
            </a:r>
            <a:r>
              <a:rPr lang="en-US" altLang="ko-KR" dirty="0"/>
              <a:t>(</a:t>
            </a:r>
            <a:r>
              <a:rPr lang="ko-KR" altLang="en-US" dirty="0"/>
              <a:t>방한외래관광객 </a:t>
            </a:r>
            <a:r>
              <a:rPr lang="en-US" altLang="ko-KR" dirty="0"/>
              <a:t>= "E")</a:t>
            </a:r>
          </a:p>
          <a:p>
            <a:pPr lvl="3">
              <a:defRPr/>
            </a:pPr>
            <a:r>
              <a:rPr lang="en-US" altLang="ko-KR" dirty="0" err="1"/>
              <a:t>nStartYear</a:t>
            </a:r>
            <a:r>
              <a:rPr lang="en-US" altLang="ko-KR" dirty="0"/>
              <a:t>: </a:t>
            </a:r>
            <a:r>
              <a:rPr lang="ko-KR" altLang="en-US" dirty="0"/>
              <a:t>데이터 수집 시작 연도</a:t>
            </a:r>
          </a:p>
          <a:p>
            <a:pPr lvl="3">
              <a:defRPr/>
            </a:pPr>
            <a:r>
              <a:rPr lang="en-US" altLang="ko-KR" dirty="0" err="1"/>
              <a:t>nEndYear</a:t>
            </a:r>
            <a:r>
              <a:rPr lang="en-US" altLang="ko-KR" dirty="0"/>
              <a:t>: </a:t>
            </a:r>
            <a:r>
              <a:rPr lang="ko-KR" altLang="en-US" dirty="0"/>
              <a:t>데이터 수집 끝 연도</a:t>
            </a:r>
            <a:endParaRPr lang="en-US" altLang="ko-KR" dirty="0"/>
          </a:p>
          <a:p>
            <a:pPr lvl="3">
              <a:defRPr/>
            </a:pPr>
            <a:endParaRPr lang="ko-KR" altLang="en-US" sz="500" dirty="0"/>
          </a:p>
          <a:p>
            <a:pPr lvl="2">
              <a:defRPr/>
            </a:pPr>
            <a:r>
              <a:rPr lang="ko-KR" altLang="en-US" sz="1400" dirty="0"/>
              <a:t>지역 변수</a:t>
            </a:r>
          </a:p>
          <a:p>
            <a:pPr lvl="3">
              <a:defRPr/>
            </a:pPr>
            <a:r>
              <a:rPr lang="en-US" altLang="ko-KR" dirty="0" err="1"/>
              <a:t>jsonResult</a:t>
            </a:r>
            <a:r>
              <a:rPr lang="en-US" altLang="ko-KR" dirty="0"/>
              <a:t>: </a:t>
            </a:r>
            <a:r>
              <a:rPr lang="ko-KR" altLang="en-US" dirty="0"/>
              <a:t>수집한 데이터를 </a:t>
            </a:r>
            <a:r>
              <a:rPr lang="en-US" altLang="ko-KR" dirty="0"/>
              <a:t>JSON </a:t>
            </a:r>
            <a:r>
              <a:rPr lang="ko-KR" altLang="en-US" dirty="0"/>
              <a:t>저장용으로 구성할 </a:t>
            </a:r>
            <a:r>
              <a:rPr lang="ko-KR" altLang="en-US" dirty="0" err="1"/>
              <a:t>딕셔너리의</a:t>
            </a:r>
            <a:r>
              <a:rPr lang="ko-KR" altLang="en-US" dirty="0"/>
              <a:t> 리스트 객체</a:t>
            </a:r>
          </a:p>
          <a:p>
            <a:pPr lvl="3">
              <a:defRPr/>
            </a:pPr>
            <a:r>
              <a:rPr lang="en-US" altLang="ko-KR" dirty="0"/>
              <a:t>result: </a:t>
            </a:r>
            <a:r>
              <a:rPr lang="ko-KR" altLang="en-US" dirty="0"/>
              <a:t>수집한 데이터를 </a:t>
            </a:r>
            <a:r>
              <a:rPr lang="en-US" altLang="ko-KR" dirty="0"/>
              <a:t>CSV </a:t>
            </a:r>
            <a:r>
              <a:rPr lang="ko-KR" altLang="en-US" dirty="0"/>
              <a:t>저장용으로 구성할 리스트 객체</a:t>
            </a:r>
          </a:p>
          <a:p>
            <a:pPr lvl="3">
              <a:defRPr/>
            </a:pPr>
            <a:r>
              <a:rPr lang="en-US" altLang="ko-KR" dirty="0" err="1"/>
              <a:t>jsonData</a:t>
            </a:r>
            <a:r>
              <a:rPr lang="en-US" altLang="ko-KR" dirty="0"/>
              <a:t>: [CODE2]</a:t>
            </a:r>
            <a:r>
              <a:rPr lang="ko-KR" altLang="en-US" dirty="0"/>
              <a:t>의 </a:t>
            </a:r>
            <a:r>
              <a:rPr lang="en-US" altLang="ko-KR" dirty="0" err="1"/>
              <a:t>getTourismStatsItem</a:t>
            </a:r>
            <a:r>
              <a:rPr lang="en-US" altLang="ko-KR" dirty="0"/>
              <a:t>()</a:t>
            </a:r>
            <a:r>
              <a:rPr lang="ko-KR" altLang="en-US" dirty="0"/>
              <a:t>을 호출하여 </a:t>
            </a:r>
            <a:r>
              <a:rPr lang="ko-KR" altLang="en-US" dirty="0" err="1"/>
              <a:t>반환받은</a:t>
            </a:r>
            <a:r>
              <a:rPr lang="ko-KR" altLang="en-US" dirty="0"/>
              <a:t> 응답 객체</a:t>
            </a:r>
          </a:p>
          <a:p>
            <a:pPr lvl="3">
              <a:defRPr/>
            </a:pPr>
            <a:r>
              <a:rPr lang="en-US" altLang="ko-KR" dirty="0" err="1"/>
              <a:t>dataEND</a:t>
            </a:r>
            <a:r>
              <a:rPr lang="en-US" altLang="ko-KR" dirty="0"/>
              <a:t>: </a:t>
            </a:r>
            <a:r>
              <a:rPr lang="ko-KR" altLang="en-US" dirty="0"/>
              <a:t>마지막 데이터의 연월</a:t>
            </a:r>
          </a:p>
          <a:p>
            <a:pPr lvl="3">
              <a:defRPr/>
            </a:pPr>
            <a:r>
              <a:rPr lang="en-US" altLang="ko-KR" dirty="0" err="1"/>
              <a:t>natName</a:t>
            </a:r>
            <a:r>
              <a:rPr lang="en-US" altLang="ko-KR" dirty="0"/>
              <a:t>: </a:t>
            </a:r>
            <a:r>
              <a:rPr lang="ko-KR" altLang="en-US" dirty="0"/>
              <a:t>수집한 국가 이름 데이터</a:t>
            </a:r>
          </a:p>
          <a:p>
            <a:pPr lvl="3">
              <a:defRPr/>
            </a:pPr>
            <a:r>
              <a:rPr lang="en-US" altLang="ko-KR" dirty="0" err="1"/>
              <a:t>num</a:t>
            </a:r>
            <a:r>
              <a:rPr lang="en-US" altLang="ko-KR" dirty="0"/>
              <a:t>: </a:t>
            </a:r>
            <a:r>
              <a:rPr lang="ko-KR" altLang="en-US" dirty="0"/>
              <a:t>수집한 방문객 수 데이터</a:t>
            </a:r>
          </a:p>
          <a:p>
            <a:pPr lvl="3">
              <a:defRPr/>
            </a:pPr>
            <a:r>
              <a:rPr lang="en-US" altLang="ko-KR" dirty="0" err="1"/>
              <a:t>ed</a:t>
            </a:r>
            <a:r>
              <a:rPr lang="en-US" altLang="ko-KR" dirty="0"/>
              <a:t>: </a:t>
            </a:r>
            <a:r>
              <a:rPr lang="ko-KR" altLang="en-US" dirty="0"/>
              <a:t>수집한 출입국 구분 데이터</a:t>
            </a:r>
            <a:endParaRPr lang="en-US" altLang="ko-KR" dirty="0"/>
          </a:p>
          <a:p>
            <a:pPr lvl="3">
              <a:defRPr/>
            </a:pPr>
            <a:endParaRPr lang="ko-KR" altLang="en-US" sz="500" dirty="0"/>
          </a:p>
          <a:p>
            <a:pPr lvl="2">
              <a:defRPr/>
            </a:pPr>
            <a:r>
              <a:rPr lang="ko-KR" altLang="en-US" sz="1400" dirty="0"/>
              <a:t>메서드</a:t>
            </a:r>
          </a:p>
          <a:p>
            <a:pPr lvl="3">
              <a:defRPr/>
            </a:pPr>
            <a:r>
              <a:rPr lang="en-US" altLang="ko-KR" dirty="0" err="1"/>
              <a:t>getTourismStatsItem</a:t>
            </a:r>
            <a:r>
              <a:rPr lang="en-US" altLang="ko-KR" dirty="0"/>
              <a:t>(): [CODE2]</a:t>
            </a:r>
            <a:r>
              <a:rPr lang="ko-KR" altLang="en-US" dirty="0"/>
              <a:t>를 호출하여 응답으로 받은 월 데이터를 반환</a:t>
            </a:r>
            <a:endParaRPr lang="en-US" altLang="ko-KR" dirty="0"/>
          </a:p>
          <a:p>
            <a:pPr lvl="3">
              <a:defRPr/>
            </a:pPr>
            <a:r>
              <a:rPr lang="en-US" altLang="ko-KR" dirty="0" err="1"/>
              <a:t>json.dumps</a:t>
            </a:r>
            <a:r>
              <a:rPr lang="en-US" altLang="ko-KR" dirty="0"/>
              <a:t>(): </a:t>
            </a:r>
            <a:r>
              <a:rPr lang="ko-KR" altLang="en-US" dirty="0"/>
              <a:t>객체를 </a:t>
            </a:r>
            <a:r>
              <a:rPr lang="en-US" altLang="ko-KR" dirty="0"/>
              <a:t>JSON </a:t>
            </a:r>
            <a:r>
              <a:rPr lang="ko-KR" altLang="en-US" dirty="0"/>
              <a:t>형식으로 변환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93620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617663" y="1811339"/>
            <a:ext cx="4622800" cy="49418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6323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02. </a:t>
            </a:r>
            <a:r>
              <a:rPr lang="ko-KR" altLang="en-US" smtClean="0"/>
              <a:t>공공데이터 </a:t>
            </a:r>
            <a:r>
              <a:rPr lang="en-US" altLang="ko-KR" smtClean="0"/>
              <a:t>API </a:t>
            </a:r>
            <a:r>
              <a:rPr lang="ko-KR" altLang="en-US" smtClean="0"/>
              <a:t>기반 크롤링</a:t>
            </a:r>
          </a:p>
        </p:txBody>
      </p:sp>
      <p:sp>
        <p:nvSpPr>
          <p:cNvPr id="56324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617664" y="909638"/>
            <a:ext cx="8848725" cy="547211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ko-KR" altLang="en-US" dirty="0" err="1"/>
              <a:t>공공데이터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r>
              <a:rPr lang="ko-KR" altLang="en-US" dirty="0"/>
              <a:t>함수 설계하기</a:t>
            </a:r>
            <a:endParaRPr lang="en-US" altLang="ko-KR" dirty="0"/>
          </a:p>
        </p:txBody>
      </p:sp>
      <p:sp>
        <p:nvSpPr>
          <p:cNvPr id="56326" name="내용 개체 틀 2"/>
          <p:cNvSpPr txBox="1">
            <a:spLocks/>
          </p:cNvSpPr>
          <p:nvPr/>
        </p:nvSpPr>
        <p:spPr bwMode="auto">
          <a:xfrm>
            <a:off x="6024564" y="1641475"/>
            <a:ext cx="4562475" cy="521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endParaRPr lang="es-ES" altLang="ko-KR" sz="9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900" b="1"/>
              <a:t>06</a:t>
            </a:r>
            <a:r>
              <a:rPr lang="ko-KR" altLang="en-US" sz="900" b="1"/>
              <a:t>행</a:t>
            </a:r>
            <a:endParaRPr lang="en-US" altLang="ko-KR" sz="900" b="1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ko-KR" altLang="en-US" sz="900"/>
              <a:t>수집할 연도와 월을 여섯 자리로 맞추어 </a:t>
            </a:r>
            <a:r>
              <a:rPr lang="en-US" altLang="ko-KR" sz="900"/>
              <a:t>yyyymm</a:t>
            </a:r>
            <a:r>
              <a:rPr lang="ko-KR" altLang="en-US" sz="900"/>
              <a:t>에 저장</a:t>
            </a:r>
            <a:endParaRPr lang="en-US" altLang="ko-KR" sz="9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endParaRPr lang="en-US" altLang="ko-KR" sz="3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900" b="1"/>
              <a:t>07</a:t>
            </a:r>
            <a:r>
              <a:rPr lang="ko-KR" altLang="en-US" sz="900" b="1"/>
              <a:t>행</a:t>
            </a:r>
            <a:endParaRPr lang="en-US" altLang="ko-KR" sz="900" b="1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900"/>
              <a:t>getTourismStatsItem()</a:t>
            </a:r>
            <a:r>
              <a:rPr lang="ko-KR" altLang="en-US" sz="900"/>
              <a:t>을 호출해 받은 월 데이터를 </a:t>
            </a:r>
            <a:r>
              <a:rPr lang="en-US" altLang="ko-KR" sz="900"/>
              <a:t>jsonData</a:t>
            </a:r>
            <a:r>
              <a:rPr lang="ko-KR" altLang="en-US" sz="900"/>
              <a:t>에 저장</a:t>
            </a:r>
            <a:endParaRPr lang="en-US" altLang="ko-KR" sz="9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endParaRPr lang="en-US" altLang="ko-KR" sz="500" b="1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900" b="1"/>
              <a:t>08</a:t>
            </a:r>
            <a:r>
              <a:rPr lang="ko-KR" altLang="en-US" sz="900" b="1"/>
              <a:t>행</a:t>
            </a:r>
            <a:endParaRPr lang="en-US" altLang="ko-KR" sz="900" b="1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ko-KR" altLang="en-US" sz="900"/>
              <a:t>응답 데이터가 정상인지 확인</a:t>
            </a:r>
            <a:endParaRPr lang="en-US" altLang="ko-KR" sz="9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endParaRPr lang="en-US" altLang="ko-KR" sz="3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900" b="1"/>
              <a:t>10~13</a:t>
            </a:r>
            <a:r>
              <a:rPr lang="ko-KR" altLang="en-US" sz="900" b="1"/>
              <a:t>행</a:t>
            </a:r>
            <a:endParaRPr lang="en-US" altLang="ko-KR" sz="900" b="1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900"/>
              <a:t>['items'] </a:t>
            </a:r>
            <a:r>
              <a:rPr lang="ko-KR" altLang="en-US" sz="900"/>
              <a:t>항목에 값이 없으면 출입국관광통계 데이터가 아직 들어가지 않은 마지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ko-KR" altLang="en-US" sz="900"/>
              <a:t>막 월이므로 날짜를 </a:t>
            </a:r>
            <a:r>
              <a:rPr lang="en-US" altLang="ko-KR" sz="900"/>
              <a:t>dataEND</a:t>
            </a:r>
            <a:r>
              <a:rPr lang="ko-KR" altLang="en-US" sz="900"/>
              <a:t>에 저장하고 데이터 수집 작업을 중단</a:t>
            </a:r>
            <a:endParaRPr lang="en-US" altLang="ko-KR" sz="9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endParaRPr lang="en-US" altLang="ko-KR" sz="3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900" b="1"/>
              <a:t>15</a:t>
            </a:r>
            <a:r>
              <a:rPr lang="ko-KR" altLang="en-US" sz="900" b="1"/>
              <a:t>행</a:t>
            </a:r>
            <a:endParaRPr lang="en-US" altLang="ko-KR" sz="900" b="1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ko-KR" altLang="en-US" sz="900"/>
              <a:t>수집한 월 데이터인 </a:t>
            </a:r>
            <a:r>
              <a:rPr lang="en-US" altLang="ko-KR" sz="900"/>
              <a:t>jsonData </a:t>
            </a:r>
            <a:r>
              <a:rPr lang="ko-KR" altLang="en-US" sz="900"/>
              <a:t>내용을 확인할 수 있게 파이썬 셸 창에 출력</a:t>
            </a:r>
            <a:endParaRPr lang="en-US" altLang="ko-KR" sz="9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endParaRPr lang="en-US" altLang="ko-KR" sz="3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900" b="1"/>
              <a:t>17~18</a:t>
            </a:r>
            <a:r>
              <a:rPr lang="ko-KR" altLang="en-US" sz="900" b="1"/>
              <a:t>행</a:t>
            </a:r>
            <a:endParaRPr lang="en-US" altLang="ko-KR" sz="900" b="1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ko-KR" altLang="en-US" sz="900"/>
              <a:t>수집한 국가 이름인 </a:t>
            </a:r>
            <a:r>
              <a:rPr lang="en-US" altLang="ko-KR" sz="900"/>
              <a:t>['natKorNm'] </a:t>
            </a:r>
            <a:r>
              <a:rPr lang="ko-KR" altLang="en-US" sz="900"/>
              <a:t>항목의 값에서 띄어쓰기를 제거하고 </a:t>
            </a:r>
            <a:r>
              <a:rPr lang="en-US" altLang="ko-KR" sz="900"/>
              <a:t>natName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ko-KR" altLang="en-US" sz="900"/>
              <a:t>에 저장</a:t>
            </a:r>
            <a:endParaRPr lang="en-US" altLang="ko-KR" sz="9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endParaRPr lang="en-US" altLang="ko-KR" sz="3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900" b="1"/>
              <a:t>19</a:t>
            </a:r>
            <a:r>
              <a:rPr lang="ko-KR" altLang="en-US" sz="900" b="1"/>
              <a:t>행</a:t>
            </a:r>
            <a:endParaRPr lang="en-US" altLang="ko-KR" sz="900" b="1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ko-KR" altLang="en-US" sz="900"/>
              <a:t>수집한 월의 데이터 수인 </a:t>
            </a:r>
            <a:r>
              <a:rPr lang="en-US" altLang="ko-KR" sz="900"/>
              <a:t>['num'] </a:t>
            </a:r>
            <a:r>
              <a:rPr lang="ko-KR" altLang="en-US" sz="900"/>
              <a:t>항목의 값을 </a:t>
            </a:r>
            <a:r>
              <a:rPr lang="en-US" altLang="ko-KR" sz="900"/>
              <a:t>num</a:t>
            </a:r>
            <a:r>
              <a:rPr lang="ko-KR" altLang="en-US" sz="900"/>
              <a:t>에 저장</a:t>
            </a:r>
            <a:endParaRPr lang="en-US" altLang="ko-KR" sz="9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endParaRPr lang="en-US" altLang="ko-KR" sz="3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900" b="1"/>
              <a:t>20</a:t>
            </a:r>
            <a:r>
              <a:rPr lang="ko-KR" altLang="en-US" sz="900" b="1"/>
              <a:t>행</a:t>
            </a:r>
            <a:endParaRPr lang="en-US" altLang="ko-KR" sz="900" b="1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ko-KR" altLang="en-US" sz="900"/>
              <a:t>수집한 출입국 구분 데이터인 </a:t>
            </a:r>
            <a:r>
              <a:rPr lang="en-US" altLang="ko-KR" sz="900"/>
              <a:t>['ed'] </a:t>
            </a:r>
            <a:r>
              <a:rPr lang="ko-KR" altLang="en-US" sz="900"/>
              <a:t>항목의 값을 </a:t>
            </a:r>
            <a:r>
              <a:rPr lang="en-US" altLang="ko-KR" sz="900"/>
              <a:t>ed</a:t>
            </a:r>
            <a:r>
              <a:rPr lang="ko-KR" altLang="en-US" sz="900"/>
              <a:t>에 저장</a:t>
            </a:r>
            <a:endParaRPr lang="en-US" altLang="ko-KR" sz="9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endParaRPr lang="en-US" altLang="ko-KR" sz="3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900" b="1"/>
              <a:t>23</a:t>
            </a:r>
            <a:r>
              <a:rPr lang="ko-KR" altLang="en-US" sz="900" b="1"/>
              <a:t>행</a:t>
            </a:r>
            <a:endParaRPr lang="en-US" altLang="ko-KR" sz="900" b="1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ko-KR" altLang="en-US" sz="900"/>
              <a:t>수집한 국가 이름</a:t>
            </a:r>
            <a:r>
              <a:rPr lang="en-US" altLang="ko-KR" sz="900"/>
              <a:t>(natName), </a:t>
            </a:r>
            <a:r>
              <a:rPr lang="ko-KR" altLang="en-US" sz="900"/>
              <a:t>국가 코드</a:t>
            </a:r>
            <a:r>
              <a:rPr lang="en-US" altLang="ko-KR" sz="900"/>
              <a:t>(nat_cd), </a:t>
            </a:r>
            <a:r>
              <a:rPr lang="ko-KR" altLang="en-US" sz="900"/>
              <a:t>날짜</a:t>
            </a:r>
            <a:r>
              <a:rPr lang="en-US" altLang="ko-KR" sz="900"/>
              <a:t>(yyyymm), </a:t>
            </a:r>
            <a:r>
              <a:rPr lang="ko-KR" altLang="en-US" sz="900"/>
              <a:t>데이터 수</a:t>
            </a:r>
            <a:r>
              <a:rPr lang="en-US" altLang="ko-KR" sz="900"/>
              <a:t>(num)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ko-KR" altLang="en-US" sz="900"/>
              <a:t>를 딕셔너리 자료형으로 구성하여 </a:t>
            </a:r>
            <a:r>
              <a:rPr lang="en-US" altLang="ko-KR" sz="900"/>
              <a:t>jsonResult </a:t>
            </a:r>
            <a:r>
              <a:rPr lang="ko-KR" altLang="en-US" sz="900"/>
              <a:t>리스트에 원소로 추가</a:t>
            </a:r>
            <a:endParaRPr lang="en-US" altLang="ko-KR" sz="9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endParaRPr lang="en-US" altLang="ko-KR" sz="3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900" b="1"/>
              <a:t>24</a:t>
            </a:r>
            <a:r>
              <a:rPr lang="ko-KR" altLang="en-US" sz="900" b="1"/>
              <a:t>행</a:t>
            </a:r>
            <a:endParaRPr lang="en-US" altLang="ko-KR" sz="900" b="1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ko-KR" altLang="en-US" sz="900"/>
              <a:t>수집한 국가 이름</a:t>
            </a:r>
            <a:r>
              <a:rPr lang="en-US" altLang="ko-KR" sz="900"/>
              <a:t>(natName), </a:t>
            </a:r>
            <a:r>
              <a:rPr lang="ko-KR" altLang="en-US" sz="900"/>
              <a:t>국가 코드</a:t>
            </a:r>
            <a:r>
              <a:rPr lang="en-US" altLang="ko-KR" sz="900"/>
              <a:t>(nat_cd), </a:t>
            </a:r>
            <a:r>
              <a:rPr lang="ko-KR" altLang="en-US" sz="900"/>
              <a:t>날짜</a:t>
            </a:r>
            <a:r>
              <a:rPr lang="en-US" altLang="ko-KR" sz="900"/>
              <a:t>(yyyymm), </a:t>
            </a:r>
            <a:r>
              <a:rPr lang="ko-KR" altLang="en-US" sz="900"/>
              <a:t>데이터 수</a:t>
            </a:r>
            <a:r>
              <a:rPr lang="en-US" altLang="ko-KR" sz="900"/>
              <a:t>(num)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ko-KR" altLang="en-US" sz="900"/>
              <a:t>를 </a:t>
            </a:r>
            <a:r>
              <a:rPr lang="en-US" altLang="ko-KR" sz="900"/>
              <a:t>result </a:t>
            </a:r>
            <a:r>
              <a:rPr lang="ko-KR" altLang="en-US" sz="900"/>
              <a:t>리스트에 원소로 추가</a:t>
            </a:r>
            <a:r>
              <a:rPr lang="en-US" altLang="ko-KR" sz="900"/>
              <a:t> 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endParaRPr lang="en-US" altLang="ko-KR" sz="3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900" b="1"/>
              <a:t>25</a:t>
            </a:r>
            <a:r>
              <a:rPr lang="ko-KR" altLang="en-US" sz="900" b="1"/>
              <a:t>행</a:t>
            </a:r>
            <a:endParaRPr lang="en-US" altLang="ko-KR" sz="900" b="1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ko-KR" altLang="en-US" sz="900"/>
              <a:t>수집하여 정리한 데이터를 반환</a:t>
            </a:r>
            <a:r>
              <a:rPr lang="en-US" altLang="ko-KR" sz="900"/>
              <a:t> </a:t>
            </a:r>
            <a:endParaRPr lang="es-ES" altLang="ko-KR" sz="900"/>
          </a:p>
        </p:txBody>
      </p:sp>
      <p:sp>
        <p:nvSpPr>
          <p:cNvPr id="56327" name="내용 개체 틀 2"/>
          <p:cNvSpPr txBox="1">
            <a:spLocks/>
          </p:cNvSpPr>
          <p:nvPr/>
        </p:nvSpPr>
        <p:spPr bwMode="auto">
          <a:xfrm>
            <a:off x="1406526" y="1811339"/>
            <a:ext cx="4829175" cy="494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900"/>
              <a:t>01  def getTourismStatsService(nat_cd, ed_cd, nStartYear, nEndYear):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900"/>
              <a:t>02    jsonResult = []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900"/>
              <a:t>03    result = []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900"/>
              <a:t>04    for year in range(nStartYear, nEndYear+1):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900"/>
              <a:t>05      for month in range(1, 13):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900"/>
              <a:t>06        yyyymm = "{0}{1:0&gt;2}".format(str(year), str(month))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900"/>
              <a:t>07        jsonData = getTourismStatsItem(yyyymm, nat_cd, ed_cd) #[CODE 2]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900"/>
              <a:t>08        if (jsonData['response']['header']['resultMsg'] = = 'OK'):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900"/>
              <a:t>09          #</a:t>
            </a:r>
            <a:r>
              <a:rPr lang="ko-KR" altLang="en-US" sz="900"/>
              <a:t>데이터가 없는 마지막 항목인 경우 </a:t>
            </a:r>
            <a:r>
              <a:rPr lang="en-US" altLang="ko-KR" sz="900"/>
              <a:t>----------------------------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900"/>
              <a:t>10          </a:t>
            </a:r>
            <a:r>
              <a:rPr lang="es-ES" altLang="ko-KR" sz="900"/>
              <a:t>if jsonData['response']['body']['items'] == '':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900"/>
              <a:t>11            dataEND = "{0}{1:0&gt;2}".format(str(year), str(month-1))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900"/>
              <a:t>12            print("</a:t>
            </a:r>
            <a:r>
              <a:rPr lang="ko-KR" altLang="en-US" sz="900"/>
              <a:t>데이터 없음</a:t>
            </a:r>
            <a:r>
              <a:rPr lang="en-US" altLang="ko-KR" sz="900"/>
              <a:t>.... \</a:t>
            </a:r>
            <a:r>
              <a:rPr lang="es-ES" altLang="ko-KR" sz="900"/>
              <a:t>n</a:t>
            </a:r>
            <a:r>
              <a:rPr lang="ko-KR" altLang="en-US" sz="900"/>
              <a:t>제공되는 통계 데이터는 </a:t>
            </a:r>
            <a:r>
              <a:rPr lang="en-US" altLang="ko-KR" sz="900"/>
              <a:t>%</a:t>
            </a:r>
            <a:r>
              <a:rPr lang="es-ES" altLang="ko-KR" sz="900"/>
              <a:t>s</a:t>
            </a:r>
            <a:r>
              <a:rPr lang="ko-KR" altLang="en-US" sz="900"/>
              <a:t>년 </a:t>
            </a:r>
            <a:r>
              <a:rPr lang="en-US" altLang="ko-KR" sz="900"/>
              <a:t>%</a:t>
            </a:r>
            <a:r>
              <a:rPr lang="es-ES" altLang="ko-KR" sz="900"/>
              <a:t>s</a:t>
            </a:r>
            <a:r>
              <a:rPr lang="ko-KR" altLang="en-US" sz="900"/>
              <a:t>월까지입니다</a:t>
            </a:r>
            <a:r>
              <a:rPr lang="en-US" altLang="ko-KR" sz="900"/>
              <a:t>."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900"/>
              <a:t>                      %(</a:t>
            </a:r>
            <a:r>
              <a:rPr lang="es-ES" altLang="ko-KR" sz="900"/>
              <a:t>str(year), str(month-1)))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900"/>
              <a:t>13            break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900"/>
              <a:t>14          #jsonData</a:t>
            </a:r>
            <a:r>
              <a:rPr lang="ko-KR" altLang="en-US" sz="900"/>
              <a:t>를 출력하여 확인</a:t>
            </a:r>
            <a:r>
              <a:rPr lang="en-US" altLang="ko-KR" sz="900"/>
              <a:t>............................................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900"/>
              <a:t>15          </a:t>
            </a:r>
            <a:r>
              <a:rPr lang="es-ES" altLang="ko-KR" sz="900"/>
              <a:t>print(json.dumps(jsonData, indent = 4,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900"/>
              <a:t>                                   sort_keys = True, ensure_ascii = False))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900"/>
              <a:t>16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900"/>
              <a:t>17          natName = jsonData['response']['body']['items']['item' 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900"/>
              <a:t>                                         ['natKorNm']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900"/>
              <a:t>18          natName = natName.replace(' ', '')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900"/>
              <a:t>19          num = jsonData['response']['body']['items']['item']['num']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900"/>
              <a:t>20          ed = jsonData['response']['body']['items']['item']['ed']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900"/>
              <a:t>21          print('[ %s_%s : %s ]' %(natName, yyyymm, num))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900"/>
              <a:t>22          print('------------------------------------------------------')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900"/>
              <a:t>23          jsonResult.append({'nat_name': natName, 'nat_cd': nat_cd,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900"/>
              <a:t>                                     'yyyymm': yyyymm, 'visit_cnt': num})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900"/>
              <a:t>24          result.append([natName, nat_cd, yyyymm, num])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900"/>
              <a:t>25    return (jsonResult, result, natName, ed, dataEND)</a:t>
            </a:r>
            <a:endParaRPr lang="es-ES" altLang="ko-KR" sz="1000" i="1"/>
          </a:p>
        </p:txBody>
      </p:sp>
    </p:spTree>
    <p:extLst>
      <p:ext uri="{BB962C8B-B14F-4D97-AF65-F5344CB8AC3E}">
        <p14:creationId xmlns:p14="http://schemas.microsoft.com/office/powerpoint/2010/main" val="75115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685925" y="2205038"/>
            <a:ext cx="8731250" cy="40322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7347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02. </a:t>
            </a:r>
            <a:r>
              <a:rPr lang="ko-KR" altLang="en-US" smtClean="0"/>
              <a:t>공공데이터 </a:t>
            </a:r>
            <a:r>
              <a:rPr lang="en-US" altLang="ko-KR" smtClean="0"/>
              <a:t>API </a:t>
            </a:r>
            <a:r>
              <a:rPr lang="ko-KR" altLang="en-US" smtClean="0"/>
              <a:t>기반 크롤링</a:t>
            </a:r>
          </a:p>
        </p:txBody>
      </p:sp>
      <p:sp>
        <p:nvSpPr>
          <p:cNvPr id="57348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063751" y="908051"/>
            <a:ext cx="8848725" cy="5472113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ko-KR" altLang="en-US" dirty="0" err="1"/>
              <a:t>공공데이터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4"/>
              <a:defRPr/>
            </a:pPr>
            <a:r>
              <a:rPr lang="ko-KR" altLang="en-US" dirty="0"/>
              <a:t>전체 프로그램 작성하기</a:t>
            </a:r>
            <a:endParaRPr lang="en-US" altLang="ko-KR" dirty="0"/>
          </a:p>
          <a:p>
            <a:pPr lvl="3">
              <a:defRPr/>
            </a:pPr>
            <a:r>
              <a:rPr lang="ko-KR" altLang="en-US" dirty="0" err="1"/>
              <a:t>파이썬</a:t>
            </a:r>
            <a:r>
              <a:rPr lang="ko-KR" altLang="en-US" dirty="0"/>
              <a:t> 셸 창에서 </a:t>
            </a:r>
            <a:r>
              <a:rPr lang="en-US" altLang="ko-KR" dirty="0"/>
              <a:t>[File]-[New File]</a:t>
            </a:r>
            <a:r>
              <a:rPr lang="ko-KR" altLang="en-US" dirty="0"/>
              <a:t>을 선택해 새 파일 창을 열고 다음의 </a:t>
            </a:r>
            <a:r>
              <a:rPr lang="ko-KR" altLang="en-US" dirty="0" err="1"/>
              <a:t>파이썬</a:t>
            </a:r>
            <a:r>
              <a:rPr lang="ko-KR" altLang="en-US" dirty="0"/>
              <a:t> 프로그램을 작성</a:t>
            </a:r>
            <a:endParaRPr lang="en-US" altLang="ko-KR" dirty="0"/>
          </a:p>
          <a:p>
            <a:pPr lvl="2">
              <a:defRPr/>
            </a:pPr>
            <a:endParaRPr lang="en-US" altLang="ko-KR" sz="1200" dirty="0"/>
          </a:p>
        </p:txBody>
      </p:sp>
      <p:sp>
        <p:nvSpPr>
          <p:cNvPr id="57350" name="내용 개체 틀 2"/>
          <p:cNvSpPr txBox="1">
            <a:spLocks/>
          </p:cNvSpPr>
          <p:nvPr/>
        </p:nvSpPr>
        <p:spPr bwMode="auto">
          <a:xfrm>
            <a:off x="1487488" y="2276476"/>
            <a:ext cx="4608513" cy="396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/>
              <a:t>import os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/>
              <a:t>import sys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/>
              <a:t>import urllib.request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/>
              <a:t>import datetime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/>
              <a:t>import time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/>
              <a:t>import json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/>
              <a:t>import pandas as pd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endParaRPr lang="es-ES" altLang="ko-KR" sz="10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 b="1"/>
              <a:t>ServiceKey</a:t>
            </a:r>
            <a:r>
              <a:rPr lang="es-ES" altLang="ko-KR" sz="1000"/>
              <a:t> = </a:t>
            </a:r>
            <a:r>
              <a:rPr lang="es-ES" altLang="ko-KR" sz="1000" i="1"/>
              <a:t>"</a:t>
            </a:r>
            <a:r>
              <a:rPr lang="ko-KR" altLang="en-US" sz="1000" i="1"/>
              <a:t>인증키 </a:t>
            </a:r>
            <a:r>
              <a:rPr lang="en-US" altLang="ko-KR" sz="1000" i="1"/>
              <a:t>“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endParaRPr lang="en-US" altLang="ko-KR" sz="10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/>
              <a:t>#[</a:t>
            </a:r>
            <a:r>
              <a:rPr lang="es-ES" altLang="ko-KR" sz="1000"/>
              <a:t>CODE 1]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 b="1"/>
              <a:t>def getRequestUrl(url):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/>
              <a:t>    req = urllib.request.Request(url)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/>
              <a:t>    try: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/>
              <a:t>        response = urllib.request.urlopen(req)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/>
              <a:t>        if response.getcode() == 200: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/>
              <a:t>            print("[%s] Url Request Success" % datetime.datetime.now())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/>
              <a:t>            return response.read().decode('utf-8’)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/>
              <a:t>    except Exception as e: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/>
              <a:t>        print(e)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/>
              <a:t>        print("[%s] Error for URL : %s" % (datetime.datetime.now(), url))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/>
              <a:t>        return None</a:t>
            </a:r>
          </a:p>
        </p:txBody>
      </p:sp>
      <p:sp>
        <p:nvSpPr>
          <p:cNvPr id="57351" name="내용 개체 틀 2"/>
          <p:cNvSpPr txBox="1">
            <a:spLocks/>
          </p:cNvSpPr>
          <p:nvPr/>
        </p:nvSpPr>
        <p:spPr bwMode="auto">
          <a:xfrm>
            <a:off x="5862639" y="2276475"/>
            <a:ext cx="4643437" cy="361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/>
              <a:t>#[CODE 2]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 b="1"/>
              <a:t>def getTourismStatsItem(yyyymm, national_code, ed_cd):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/>
              <a:t>    service_url = "http://openapi.tour.go.kr/openapi/service/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/>
              <a:t>                      EdrcntTourismStatsService/getEdrcntTourismStatsList"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endParaRPr lang="es-ES" altLang="ko-KR" sz="10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/>
              <a:t>    parameters = "?_type=json&amp;serviceKey=" + ServiceKey #</a:t>
            </a:r>
            <a:r>
              <a:rPr lang="ko-KR" altLang="en-US" sz="1000"/>
              <a:t>인증키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/>
              <a:t>    parameters += "&amp;YM=" + yyyymm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/>
              <a:t>    parameters += "&amp;NAT_CD=" + national_code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/>
              <a:t>    parameters += "&amp;ED_CD=" + ed_cd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endParaRPr lang="es-ES" altLang="ko-KR" sz="10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/>
              <a:t>    url = service_url + parameters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endParaRPr lang="es-ES" altLang="ko-KR" sz="10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/>
              <a:t>    retData = getRequestUrl(url) #[CODE 1]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endParaRPr lang="es-ES" altLang="ko-KR" sz="10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/>
              <a:t>    if (retData == None):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/>
              <a:t>        return None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/>
              <a:t>    else: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s-ES" altLang="ko-KR" sz="1000"/>
              <a:t>        return json.loads(retData)</a:t>
            </a:r>
            <a:endParaRPr lang="en-US" altLang="ko-KR" sz="1000"/>
          </a:p>
        </p:txBody>
      </p:sp>
    </p:spTree>
    <p:extLst>
      <p:ext uri="{BB962C8B-B14F-4D97-AF65-F5344CB8AC3E}">
        <p14:creationId xmlns:p14="http://schemas.microsoft.com/office/powerpoint/2010/main" val="248527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571626" y="1700214"/>
            <a:ext cx="8988425" cy="51133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8371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02. </a:t>
            </a:r>
            <a:r>
              <a:rPr lang="ko-KR" altLang="en-US" smtClean="0"/>
              <a:t>공공데이터 </a:t>
            </a:r>
            <a:r>
              <a:rPr lang="en-US" altLang="ko-KR" smtClean="0"/>
              <a:t>API </a:t>
            </a:r>
            <a:r>
              <a:rPr lang="ko-KR" altLang="en-US" smtClean="0"/>
              <a:t>기반 크롤링</a:t>
            </a:r>
          </a:p>
        </p:txBody>
      </p:sp>
      <p:sp>
        <p:nvSpPr>
          <p:cNvPr id="58372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774826" y="836613"/>
            <a:ext cx="8848725" cy="547211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ko-KR" altLang="en-US" dirty="0" err="1"/>
              <a:t>공공데이터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4"/>
              <a:defRPr/>
            </a:pPr>
            <a:r>
              <a:rPr lang="ko-KR" altLang="en-US" dirty="0"/>
              <a:t>전체 프로그램 작성하기</a:t>
            </a:r>
            <a:endParaRPr lang="en-US" altLang="ko-KR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1271588" y="1727200"/>
            <a:ext cx="4900613" cy="429418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980" dirty="0"/>
              <a:t>#[CODE 3]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980" dirty="0"/>
              <a:t>def getTourismStatsService(nat_cd, ed_cd, nStartYear, nEndYear):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980" dirty="0"/>
              <a:t>    jsonResult = []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980" dirty="0"/>
              <a:t>    result = []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980" dirty="0"/>
              <a:t>    for year in range(nStartYear, nEndYear+1):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980" dirty="0"/>
              <a:t>        for month in range(1, 13):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980" dirty="0"/>
              <a:t>            </a:t>
            </a:r>
            <a:r>
              <a:rPr lang="en-US" altLang="ko-KR" sz="980" dirty="0" err="1"/>
              <a:t>yyyymm</a:t>
            </a:r>
            <a:r>
              <a:rPr lang="en-US" altLang="ko-KR" sz="980" dirty="0"/>
              <a:t> = "{0}{1:0&gt;2}".format(str(year), str(month))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980" dirty="0"/>
              <a:t>            </a:t>
            </a:r>
            <a:r>
              <a:rPr lang="en-US" altLang="ko-KR" sz="980" dirty="0" err="1"/>
              <a:t>jsonData</a:t>
            </a:r>
            <a:r>
              <a:rPr lang="en-US" altLang="ko-KR" sz="980" dirty="0"/>
              <a:t> = </a:t>
            </a:r>
            <a:r>
              <a:rPr lang="en-US" altLang="ko-KR" sz="980" dirty="0" err="1"/>
              <a:t>getTourismStatsItem</a:t>
            </a:r>
            <a:r>
              <a:rPr lang="en-US" altLang="ko-KR" sz="980" dirty="0"/>
              <a:t>(</a:t>
            </a:r>
            <a:r>
              <a:rPr lang="en-US" altLang="ko-KR" sz="980" dirty="0" err="1"/>
              <a:t>yyyymm</a:t>
            </a:r>
            <a:r>
              <a:rPr lang="en-US" altLang="ko-KR" sz="980" dirty="0"/>
              <a:t>, </a:t>
            </a:r>
            <a:r>
              <a:rPr lang="en-US" altLang="ko-KR" sz="980" dirty="0" err="1"/>
              <a:t>nat_cd</a:t>
            </a:r>
            <a:r>
              <a:rPr lang="en-US" altLang="ko-KR" sz="980" dirty="0"/>
              <a:t>, </a:t>
            </a:r>
            <a:r>
              <a:rPr lang="en-US" altLang="ko-KR" sz="980" dirty="0" err="1"/>
              <a:t>ed_cd</a:t>
            </a:r>
            <a:r>
              <a:rPr lang="en-US" altLang="ko-KR" sz="980" dirty="0"/>
              <a:t>) #[CODE 2]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980" dirty="0"/>
              <a:t>            if (</a:t>
            </a:r>
            <a:r>
              <a:rPr lang="en-US" altLang="ko-KR" sz="980" dirty="0" err="1"/>
              <a:t>jsonData</a:t>
            </a:r>
            <a:r>
              <a:rPr lang="en-US" altLang="ko-KR" sz="980" dirty="0"/>
              <a:t>['response']['header']['</a:t>
            </a:r>
            <a:r>
              <a:rPr lang="en-US" altLang="ko-KR" sz="980" dirty="0" err="1"/>
              <a:t>resultMsg</a:t>
            </a:r>
            <a:r>
              <a:rPr lang="en-US" altLang="ko-KR" sz="980" dirty="0"/>
              <a:t>'] == 'OK'): 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980" dirty="0"/>
              <a:t>                #</a:t>
            </a:r>
            <a:r>
              <a:rPr lang="ko-KR" altLang="en-US" sz="980" dirty="0"/>
              <a:t>데이터가 없는 마지막 항목인 경우 </a:t>
            </a:r>
            <a:r>
              <a:rPr lang="en-US" altLang="ko-KR" sz="980" dirty="0"/>
              <a:t>----------------------------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980" dirty="0"/>
              <a:t>                if </a:t>
            </a:r>
            <a:r>
              <a:rPr lang="en-US" altLang="ko-KR" sz="980" dirty="0" err="1"/>
              <a:t>jsonData</a:t>
            </a:r>
            <a:r>
              <a:rPr lang="en-US" altLang="ko-KR" sz="980" dirty="0"/>
              <a:t>['response']['body']['items'] == ‘’: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980" dirty="0"/>
              <a:t>                </a:t>
            </a:r>
            <a:r>
              <a:rPr lang="en-US" altLang="ko-KR" sz="980" dirty="0" err="1"/>
              <a:t>dataEND</a:t>
            </a:r>
            <a:r>
              <a:rPr lang="en-US" altLang="ko-KR" sz="980" dirty="0"/>
              <a:t> = "{0}{1:0&gt;2}".format(str(year), str(month-1))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980" dirty="0"/>
              <a:t>                print("</a:t>
            </a:r>
            <a:r>
              <a:rPr lang="ko-KR" altLang="en-US" sz="980" dirty="0"/>
              <a:t>데이터 없음</a:t>
            </a:r>
            <a:r>
              <a:rPr lang="en-US" altLang="ko-KR" sz="980" dirty="0"/>
              <a:t>.... \n </a:t>
            </a:r>
            <a:r>
              <a:rPr lang="ko-KR" altLang="en-US" sz="980" dirty="0"/>
              <a:t>제공되는 통계 데이터는 </a:t>
            </a:r>
            <a:r>
              <a:rPr lang="en-US" altLang="ko-KR" sz="980" dirty="0"/>
              <a:t>%s</a:t>
            </a:r>
            <a:r>
              <a:rPr lang="ko-KR" altLang="en-US" sz="980" dirty="0"/>
              <a:t>년 </a:t>
            </a:r>
            <a:r>
              <a:rPr lang="en-US" altLang="ko-KR" sz="980" dirty="0"/>
              <a:t>%s</a:t>
            </a:r>
            <a:r>
              <a:rPr lang="ko-KR" altLang="en-US" sz="980" dirty="0"/>
              <a:t>월까지</a:t>
            </a:r>
            <a:endParaRPr lang="en-US" altLang="ko-KR" sz="98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ko-KR" altLang="en-US" sz="980" dirty="0"/>
              <a:t>                       입니다</a:t>
            </a:r>
            <a:r>
              <a:rPr lang="en-US" altLang="ko-KR" sz="980" dirty="0"/>
              <a:t>." %(</a:t>
            </a:r>
            <a:r>
              <a:rPr lang="en-US" altLang="ko-KR" sz="980" dirty="0" err="1"/>
              <a:t>str</a:t>
            </a:r>
            <a:r>
              <a:rPr lang="en-US" altLang="ko-KR" sz="980" dirty="0"/>
              <a:t>(year), </a:t>
            </a:r>
            <a:r>
              <a:rPr lang="en-US" altLang="ko-KR" sz="980" dirty="0" err="1"/>
              <a:t>str</a:t>
            </a:r>
            <a:r>
              <a:rPr lang="en-US" altLang="ko-KR" sz="980" dirty="0"/>
              <a:t>(month-1)))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980" dirty="0"/>
              <a:t>                break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980" dirty="0"/>
              <a:t>            #jsonData</a:t>
            </a:r>
            <a:r>
              <a:rPr lang="ko-KR" altLang="en-US" sz="980" dirty="0"/>
              <a:t>를 출력하여 확인</a:t>
            </a:r>
            <a:r>
              <a:rPr lang="en-US" altLang="ko-KR" sz="980" dirty="0"/>
              <a:t>...........................................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980" dirty="0"/>
              <a:t>            print(</a:t>
            </a:r>
            <a:r>
              <a:rPr lang="en-US" altLang="ko-KR" sz="980" dirty="0" err="1"/>
              <a:t>json.dumps</a:t>
            </a:r>
            <a:r>
              <a:rPr lang="en-US" altLang="ko-KR" sz="980" dirty="0"/>
              <a:t>(</a:t>
            </a:r>
            <a:r>
              <a:rPr lang="en-US" altLang="ko-KR" sz="980" dirty="0" err="1"/>
              <a:t>jsonData</a:t>
            </a:r>
            <a:r>
              <a:rPr lang="en-US" altLang="ko-KR" sz="980" dirty="0"/>
              <a:t>, indent = 4, </a:t>
            </a:r>
            <a:r>
              <a:rPr lang="en-US" altLang="ko-KR" sz="980" dirty="0" err="1"/>
              <a:t>sort_keys</a:t>
            </a:r>
            <a:r>
              <a:rPr lang="en-US" altLang="ko-KR" sz="980" dirty="0"/>
              <a:t> = True, ensure_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980" dirty="0"/>
              <a:t>                  ascii = False))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980" dirty="0"/>
              <a:t>            </a:t>
            </a:r>
            <a:r>
              <a:rPr lang="en-US" altLang="ko-KR" sz="980" dirty="0" err="1"/>
              <a:t>natName</a:t>
            </a:r>
            <a:r>
              <a:rPr lang="en-US" altLang="ko-KR" sz="980" dirty="0"/>
              <a:t> = </a:t>
            </a:r>
            <a:r>
              <a:rPr lang="en-US" altLang="ko-KR" sz="980" dirty="0" err="1"/>
              <a:t>jsonData</a:t>
            </a:r>
            <a:r>
              <a:rPr lang="en-US" altLang="ko-KR" sz="980" dirty="0"/>
              <a:t>['response']['body']['items']['item']['</a:t>
            </a:r>
            <a:r>
              <a:rPr lang="en-US" altLang="ko-KR" sz="980" dirty="0" err="1"/>
              <a:t>natKorNm</a:t>
            </a:r>
            <a:r>
              <a:rPr lang="en-US" altLang="ko-KR" sz="980" dirty="0"/>
              <a:t>’]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980" dirty="0"/>
              <a:t>            </a:t>
            </a:r>
            <a:r>
              <a:rPr lang="en-US" altLang="ko-KR" sz="980" dirty="0" err="1"/>
              <a:t>natName</a:t>
            </a:r>
            <a:r>
              <a:rPr lang="en-US" altLang="ko-KR" sz="980" dirty="0"/>
              <a:t> = </a:t>
            </a:r>
            <a:r>
              <a:rPr lang="en-US" altLang="ko-KR" sz="980" dirty="0" err="1"/>
              <a:t>natName.replace</a:t>
            </a:r>
            <a:r>
              <a:rPr lang="en-US" altLang="ko-KR" sz="980" dirty="0"/>
              <a:t>(' ', ‘’)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980" dirty="0"/>
              <a:t>            num = </a:t>
            </a:r>
            <a:r>
              <a:rPr lang="en-US" altLang="ko-KR" sz="980" dirty="0" err="1"/>
              <a:t>jsonData</a:t>
            </a:r>
            <a:r>
              <a:rPr lang="en-US" altLang="ko-KR" sz="980" dirty="0"/>
              <a:t>['response']['body']['items']['item']['num’]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980" dirty="0"/>
              <a:t>            ed = </a:t>
            </a:r>
            <a:r>
              <a:rPr lang="en-US" altLang="ko-KR" sz="980" dirty="0" err="1"/>
              <a:t>jsonData</a:t>
            </a:r>
            <a:r>
              <a:rPr lang="en-US" altLang="ko-KR" sz="980" dirty="0"/>
              <a:t>['response']['body']['items']['item']['ed’]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980" dirty="0"/>
              <a:t>            print('[ %</a:t>
            </a:r>
            <a:r>
              <a:rPr lang="en-US" altLang="ko-KR" sz="980" dirty="0" err="1"/>
              <a:t>s_%s</a:t>
            </a:r>
            <a:r>
              <a:rPr lang="en-US" altLang="ko-KR" sz="980" dirty="0"/>
              <a:t> : %s ]' %(</a:t>
            </a:r>
            <a:r>
              <a:rPr lang="en-US" altLang="ko-KR" sz="980" dirty="0" err="1"/>
              <a:t>natName</a:t>
            </a:r>
            <a:r>
              <a:rPr lang="en-US" altLang="ko-KR" sz="980" dirty="0"/>
              <a:t>, </a:t>
            </a:r>
            <a:r>
              <a:rPr lang="en-US" altLang="ko-KR" sz="980" dirty="0" err="1"/>
              <a:t>yyyymm</a:t>
            </a:r>
            <a:r>
              <a:rPr lang="en-US" altLang="ko-KR" sz="980" dirty="0"/>
              <a:t>, num))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980" dirty="0"/>
              <a:t>            print('-----------------------------------------------------’)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980" dirty="0"/>
              <a:t>            </a:t>
            </a:r>
            <a:r>
              <a:rPr lang="en-US" altLang="ko-KR" sz="980" dirty="0" err="1"/>
              <a:t>jsonResult.append</a:t>
            </a:r>
            <a:r>
              <a:rPr lang="en-US" altLang="ko-KR" sz="980" dirty="0"/>
              <a:t>({'</a:t>
            </a:r>
            <a:r>
              <a:rPr lang="en-US" altLang="ko-KR" sz="980" dirty="0" err="1"/>
              <a:t>nat_name</a:t>
            </a:r>
            <a:r>
              <a:rPr lang="en-US" altLang="ko-KR" sz="980" dirty="0"/>
              <a:t>': </a:t>
            </a:r>
            <a:r>
              <a:rPr lang="en-US" altLang="ko-KR" sz="980" dirty="0" err="1"/>
              <a:t>natName</a:t>
            </a:r>
            <a:r>
              <a:rPr lang="en-US" altLang="ko-KR" sz="980" dirty="0"/>
              <a:t>, '</a:t>
            </a:r>
            <a:r>
              <a:rPr lang="en-US" altLang="ko-KR" sz="980" dirty="0" err="1"/>
              <a:t>nat_cd</a:t>
            </a:r>
            <a:r>
              <a:rPr lang="en-US" altLang="ko-KR" sz="980" dirty="0"/>
              <a:t>': </a:t>
            </a:r>
            <a:r>
              <a:rPr lang="en-US" altLang="ko-KR" sz="980" dirty="0" err="1"/>
              <a:t>nat_cd</a:t>
            </a:r>
            <a:r>
              <a:rPr lang="en-US" altLang="ko-KR" sz="980" dirty="0"/>
              <a:t>,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980" dirty="0"/>
              <a:t>                                    '</a:t>
            </a:r>
            <a:r>
              <a:rPr lang="en-US" altLang="ko-KR" sz="980" dirty="0" err="1"/>
              <a:t>yyyymm</a:t>
            </a:r>
            <a:r>
              <a:rPr lang="en-US" altLang="ko-KR" sz="980" dirty="0"/>
              <a:t>': </a:t>
            </a:r>
            <a:r>
              <a:rPr lang="en-US" altLang="ko-KR" sz="980" dirty="0" err="1"/>
              <a:t>yyyymm</a:t>
            </a:r>
            <a:r>
              <a:rPr lang="en-US" altLang="ko-KR" sz="980" dirty="0"/>
              <a:t>, '</a:t>
            </a:r>
            <a:r>
              <a:rPr lang="en-US" altLang="ko-KR" sz="980" dirty="0" err="1"/>
              <a:t>visit_cnt</a:t>
            </a:r>
            <a:r>
              <a:rPr lang="en-US" altLang="ko-KR" sz="980" dirty="0"/>
              <a:t>': num})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980" dirty="0"/>
              <a:t>            </a:t>
            </a:r>
            <a:r>
              <a:rPr lang="en-US" altLang="ko-KR" sz="980" dirty="0" err="1"/>
              <a:t>result.append</a:t>
            </a:r>
            <a:r>
              <a:rPr lang="en-US" altLang="ko-KR" sz="980" dirty="0"/>
              <a:t>([</a:t>
            </a:r>
            <a:r>
              <a:rPr lang="en-US" altLang="ko-KR" sz="980" dirty="0" err="1"/>
              <a:t>natName</a:t>
            </a:r>
            <a:r>
              <a:rPr lang="en-US" altLang="ko-KR" sz="980" dirty="0"/>
              <a:t>, </a:t>
            </a:r>
            <a:r>
              <a:rPr lang="en-US" altLang="ko-KR" sz="980" dirty="0" err="1"/>
              <a:t>nat_cd</a:t>
            </a:r>
            <a:r>
              <a:rPr lang="en-US" altLang="ko-KR" sz="980" dirty="0"/>
              <a:t>, </a:t>
            </a:r>
            <a:r>
              <a:rPr lang="en-US" altLang="ko-KR" sz="980" dirty="0" err="1"/>
              <a:t>yyyymm</a:t>
            </a:r>
            <a:r>
              <a:rPr lang="en-US" altLang="ko-KR" sz="980" dirty="0"/>
              <a:t>, num])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980" dirty="0"/>
              <a:t>    return (</a:t>
            </a:r>
            <a:r>
              <a:rPr lang="en-US" altLang="ko-KR" sz="980" dirty="0" err="1"/>
              <a:t>jsonResult</a:t>
            </a:r>
            <a:r>
              <a:rPr lang="en-US" altLang="ko-KR" sz="980" dirty="0"/>
              <a:t>, result, </a:t>
            </a:r>
            <a:r>
              <a:rPr lang="en-US" altLang="ko-KR" sz="980" dirty="0" err="1"/>
              <a:t>natName</a:t>
            </a:r>
            <a:r>
              <a:rPr lang="en-US" altLang="ko-KR" sz="980" dirty="0"/>
              <a:t>, ed, </a:t>
            </a:r>
            <a:r>
              <a:rPr lang="en-US" altLang="ko-KR" sz="980" dirty="0" err="1"/>
              <a:t>dataEND</a:t>
            </a:r>
            <a:r>
              <a:rPr lang="en-US" altLang="ko-KR" sz="980" dirty="0"/>
              <a:t>)</a:t>
            </a:r>
          </a:p>
        </p:txBody>
      </p:sp>
      <p:sp>
        <p:nvSpPr>
          <p:cNvPr id="58375" name="내용 개체 틀 2"/>
          <p:cNvSpPr txBox="1">
            <a:spLocks/>
          </p:cNvSpPr>
          <p:nvPr/>
        </p:nvSpPr>
        <p:spPr bwMode="auto">
          <a:xfrm>
            <a:off x="5843589" y="1773239"/>
            <a:ext cx="5113337" cy="481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/>
              <a:t>#[CODE 0]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/>
              <a:t>def main():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/>
              <a:t>    jsonResult = []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/>
              <a:t>    result = []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endParaRPr lang="en-US" altLang="ko-KR" sz="10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/>
              <a:t>    print("&lt;&lt; </a:t>
            </a:r>
            <a:r>
              <a:rPr lang="ko-KR" altLang="en-US" sz="1000"/>
              <a:t>국내 입국한 외국인의 통계 데이터를 수집합니다</a:t>
            </a:r>
            <a:r>
              <a:rPr lang="en-US" altLang="ko-KR" sz="1000"/>
              <a:t>. &gt;&gt;")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/>
              <a:t>    nat_cd = input('</a:t>
            </a:r>
            <a:r>
              <a:rPr lang="ko-KR" altLang="en-US" sz="1000"/>
              <a:t>국가 코드를 입력하세요</a:t>
            </a:r>
            <a:r>
              <a:rPr lang="en-US" altLang="ko-KR" sz="1000"/>
              <a:t>(</a:t>
            </a:r>
            <a:r>
              <a:rPr lang="ko-KR" altLang="en-US" sz="1000"/>
              <a:t>중국</a:t>
            </a:r>
            <a:r>
              <a:rPr lang="en-US" altLang="ko-KR" sz="1000"/>
              <a:t>: 112 / </a:t>
            </a:r>
            <a:r>
              <a:rPr lang="ko-KR" altLang="en-US" sz="1000"/>
              <a:t>일본</a:t>
            </a:r>
            <a:r>
              <a:rPr lang="en-US" altLang="ko-KR" sz="1000"/>
              <a:t>: 130 / </a:t>
            </a:r>
            <a:r>
              <a:rPr lang="ko-KR" altLang="en-US" sz="1000"/>
              <a:t>미국</a:t>
            </a:r>
            <a:r>
              <a:rPr lang="en-US" altLang="ko-KR" sz="1000"/>
              <a:t>: 275) : ‘)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/>
              <a:t>    nStartYear = int(input('</a:t>
            </a:r>
            <a:r>
              <a:rPr lang="ko-KR" altLang="en-US" sz="1000"/>
              <a:t>데이터를 몇 년부터 수집할까요</a:t>
            </a:r>
            <a:r>
              <a:rPr lang="en-US" altLang="ko-KR" sz="1000"/>
              <a:t>? : ‘))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/>
              <a:t>    nEndYear = int(input('</a:t>
            </a:r>
            <a:r>
              <a:rPr lang="ko-KR" altLang="en-US" sz="1000"/>
              <a:t>데이터를 몇 년까지 수집할까요</a:t>
            </a:r>
            <a:r>
              <a:rPr lang="en-US" altLang="ko-KR" sz="1000"/>
              <a:t>? : ‘))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/>
              <a:t>    ed_cd = "E" #E : </a:t>
            </a:r>
            <a:r>
              <a:rPr lang="ko-KR" altLang="en-US" sz="1000"/>
              <a:t>방한외래관광객</a:t>
            </a:r>
            <a:r>
              <a:rPr lang="en-US" altLang="ko-KR" sz="1000"/>
              <a:t>, D : </a:t>
            </a:r>
            <a:r>
              <a:rPr lang="ko-KR" altLang="en-US" sz="1000"/>
              <a:t>해외 출국</a:t>
            </a:r>
            <a:endParaRPr lang="en-US" altLang="ko-KR" sz="10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/>
              <a:t>    jsonResult, result, natName, ed, dataEND = getTourismStatsService(nat_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/>
              <a:t>                                         cd, ed_cd, nStartYear, nEndYear) #[CODE 3]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endParaRPr lang="en-US" altLang="ko-KR" sz="10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/>
              <a:t>    #</a:t>
            </a:r>
            <a:r>
              <a:rPr lang="ko-KR" altLang="en-US" sz="1000"/>
              <a:t>파일저장 </a:t>
            </a:r>
            <a:r>
              <a:rPr lang="en-US" altLang="ko-KR" sz="1000"/>
              <a:t>1 : json </a:t>
            </a:r>
            <a:r>
              <a:rPr lang="ko-KR" altLang="en-US" sz="1000"/>
              <a:t>파일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/>
              <a:t>    with open('./%s_%s_%d_%s.json' % (natName, ed, nStartYear, dataEND),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/>
              <a:t>                 'w’, encoding = 'utf8') as outfile: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/>
              <a:t>        jsonFile = json.dumps(jsonResult, indent = 4, sort_keys = True,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/>
              <a:t>                                     ensure_ascii = False)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/>
              <a:t>        outfile.write(jsonFile)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/>
              <a:t>    #</a:t>
            </a:r>
            <a:r>
              <a:rPr lang="ko-KR" altLang="en-US" sz="1000"/>
              <a:t>파일저장 </a:t>
            </a:r>
            <a:r>
              <a:rPr lang="en-US" altLang="ko-KR" sz="1000"/>
              <a:t>2 : csv </a:t>
            </a:r>
            <a:r>
              <a:rPr lang="ko-KR" altLang="en-US" sz="1000"/>
              <a:t>파일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/>
              <a:t>    columns = ["</a:t>
            </a:r>
            <a:r>
              <a:rPr lang="ko-KR" altLang="en-US" sz="1000"/>
              <a:t>입국자국가</a:t>
            </a:r>
            <a:r>
              <a:rPr lang="en-US" altLang="ko-KR" sz="1000"/>
              <a:t>", "</a:t>
            </a:r>
            <a:r>
              <a:rPr lang="ko-KR" altLang="en-US" sz="1000"/>
              <a:t>국가코드</a:t>
            </a:r>
            <a:r>
              <a:rPr lang="en-US" altLang="ko-KR" sz="1000"/>
              <a:t>", "</a:t>
            </a:r>
            <a:r>
              <a:rPr lang="ko-KR" altLang="en-US" sz="1000"/>
              <a:t>입국연월</a:t>
            </a:r>
            <a:r>
              <a:rPr lang="en-US" altLang="ko-KR" sz="1000"/>
              <a:t>", "</a:t>
            </a:r>
            <a:r>
              <a:rPr lang="ko-KR" altLang="en-US" sz="1000"/>
              <a:t>입국자 수</a:t>
            </a:r>
            <a:r>
              <a:rPr lang="en-US" altLang="ko-KR" sz="1000"/>
              <a:t>"]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/>
              <a:t>    result_df = pd.DataFrame(result, columns = columns)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/>
              <a:t>    result_df.to_csv('./%s_%s_%d_%s.csv' % (natName, ed, nStartYear,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/>
              <a:t>                        dataEND), index=False, encoding='cp949')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endParaRPr lang="en-US" altLang="ko-KR" sz="1000"/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/>
              <a:t>if __name__ == '__main__':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</a:pPr>
            <a:r>
              <a:rPr lang="en-US" altLang="ko-KR" sz="1000"/>
              <a:t>main()</a:t>
            </a:r>
          </a:p>
        </p:txBody>
      </p:sp>
    </p:spTree>
    <p:extLst>
      <p:ext uri="{BB962C8B-B14F-4D97-AF65-F5344CB8AC3E}">
        <p14:creationId xmlns:p14="http://schemas.microsoft.com/office/powerpoint/2010/main" val="293539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02. </a:t>
            </a:r>
            <a:r>
              <a:rPr lang="ko-KR" altLang="en-US" smtClean="0"/>
              <a:t>공공데이터 </a:t>
            </a:r>
            <a:r>
              <a:rPr lang="en-US" altLang="ko-KR" smtClean="0"/>
              <a:t>API </a:t>
            </a:r>
            <a:r>
              <a:rPr lang="ko-KR" altLang="en-US" smtClean="0"/>
              <a:t>기반 크롤링</a:t>
            </a:r>
          </a:p>
        </p:txBody>
      </p:sp>
      <p:sp>
        <p:nvSpPr>
          <p:cNvPr id="59395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6" y="1011238"/>
            <a:ext cx="8848725" cy="547211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ko-KR" altLang="en-US" dirty="0" err="1"/>
              <a:t>공공데이터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4"/>
              <a:defRPr/>
            </a:pPr>
            <a:r>
              <a:rPr lang="ko-KR" altLang="en-US" dirty="0"/>
              <a:t>전체 프로그램 작성하기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작성한 </a:t>
            </a:r>
            <a:r>
              <a:rPr lang="ko-KR" altLang="en-US" dirty="0" err="1"/>
              <a:t>파이썬</a:t>
            </a:r>
            <a:r>
              <a:rPr lang="ko-KR" altLang="en-US" dirty="0"/>
              <a:t> 파일은 앞에서 생성한 </a:t>
            </a:r>
            <a:r>
              <a:rPr lang="en-US" altLang="ko-KR" dirty="0" err="1"/>
              <a:t>My_Python</a:t>
            </a:r>
            <a:r>
              <a:rPr lang="en-US" altLang="ko-KR" dirty="0"/>
              <a:t> </a:t>
            </a:r>
            <a:r>
              <a:rPr lang="ko-KR" altLang="en-US" dirty="0"/>
              <a:t>폴더에 </a:t>
            </a:r>
            <a:r>
              <a:rPr lang="en-US" altLang="ko-KR" dirty="0"/>
              <a:t>openapi_tour.py</a:t>
            </a:r>
            <a:r>
              <a:rPr lang="ko-KR" altLang="en-US" dirty="0"/>
              <a:t>로 저장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F5 </a:t>
            </a:r>
            <a:r>
              <a:rPr lang="ko-KR" altLang="en-US" dirty="0"/>
              <a:t>를 눌러 실행하면 </a:t>
            </a:r>
            <a:r>
              <a:rPr lang="ko-KR" altLang="en-US" dirty="0" err="1"/>
              <a:t>파이썬</a:t>
            </a:r>
            <a:r>
              <a:rPr lang="ko-KR" altLang="en-US" dirty="0"/>
              <a:t> 셸 창에 값을 입력하라는 메시지가 나타남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국가 코드는 ‘</a:t>
            </a:r>
            <a:r>
              <a:rPr lang="en-US" altLang="ko-KR" dirty="0"/>
              <a:t>112’, </a:t>
            </a:r>
            <a:r>
              <a:rPr lang="ko-KR" altLang="en-US" dirty="0"/>
              <a:t>데이터 수집 시작 연도는 ‘</a:t>
            </a:r>
            <a:r>
              <a:rPr lang="en-US" altLang="ko-KR" dirty="0"/>
              <a:t>2017’, </a:t>
            </a:r>
            <a:r>
              <a:rPr lang="ko-KR" altLang="en-US" dirty="0"/>
              <a:t>데이터 수집 마지막 연도는 ‘</a:t>
            </a:r>
            <a:r>
              <a:rPr lang="en-US" altLang="ko-KR" dirty="0"/>
              <a:t>2020’</a:t>
            </a:r>
            <a:r>
              <a:rPr lang="ko-KR" altLang="en-US" dirty="0"/>
              <a:t>을 각각 입력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수집된 데이터가 </a:t>
            </a:r>
            <a:r>
              <a:rPr lang="ko-KR" altLang="en-US" dirty="0" err="1"/>
              <a:t>파이썬</a:t>
            </a:r>
            <a:r>
              <a:rPr lang="ko-KR" altLang="en-US" dirty="0"/>
              <a:t> 셸 창에 출력되는 것을 확인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실행이 끝나면 </a:t>
            </a:r>
            <a:r>
              <a:rPr lang="en-US" altLang="ko-KR" dirty="0"/>
              <a:t>openapi_tour.py </a:t>
            </a:r>
            <a:r>
              <a:rPr lang="ko-KR" altLang="en-US" dirty="0"/>
              <a:t>파일이 저장된 위치에 </a:t>
            </a:r>
            <a:r>
              <a:rPr lang="en-US" altLang="ko-KR" dirty="0"/>
              <a:t>JSON </a:t>
            </a:r>
            <a:r>
              <a:rPr lang="ko-KR" altLang="en-US" dirty="0"/>
              <a:t>파일과 </a:t>
            </a:r>
            <a:r>
              <a:rPr lang="en-US" altLang="ko-KR" dirty="0"/>
              <a:t>CSV </a:t>
            </a:r>
            <a:r>
              <a:rPr lang="ko-KR" altLang="en-US" dirty="0"/>
              <a:t>파일이 생성</a:t>
            </a:r>
            <a:endParaRPr lang="en-US" altLang="ko-KR" dirty="0"/>
          </a:p>
        </p:txBody>
      </p:sp>
      <p:pic>
        <p:nvPicPr>
          <p:cNvPr id="59397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4" y="3284538"/>
            <a:ext cx="2898775" cy="340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8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564" y="4570414"/>
            <a:ext cx="3208337" cy="191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841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02. </a:t>
            </a:r>
            <a:r>
              <a:rPr lang="ko-KR" altLang="en-US" smtClean="0"/>
              <a:t>공공데이터 </a:t>
            </a:r>
            <a:r>
              <a:rPr lang="en-US" altLang="ko-KR" smtClean="0"/>
              <a:t>API </a:t>
            </a:r>
            <a:r>
              <a:rPr lang="ko-KR" altLang="en-US" smtClean="0"/>
              <a:t>기반 크롤링</a:t>
            </a:r>
          </a:p>
        </p:txBody>
      </p:sp>
      <p:sp>
        <p:nvSpPr>
          <p:cNvPr id="60419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6" y="1011238"/>
            <a:ext cx="8848725" cy="547211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ko-KR" altLang="en-US" dirty="0" err="1"/>
              <a:t>공공데이터</a:t>
            </a:r>
            <a:r>
              <a:rPr lang="ko-KR" altLang="en-US" dirty="0"/>
              <a:t> </a:t>
            </a:r>
            <a:r>
              <a:rPr lang="ko-KR" altLang="en-US" dirty="0" err="1"/>
              <a:t>크롤링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4"/>
              <a:defRPr/>
            </a:pPr>
            <a:r>
              <a:rPr lang="ko-KR" altLang="en-US" dirty="0"/>
              <a:t>전체 프로그램 작성하기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결과 확인하기</a:t>
            </a:r>
            <a:endParaRPr lang="en-US" altLang="ko-KR" dirty="0"/>
          </a:p>
        </p:txBody>
      </p:sp>
      <p:pic>
        <p:nvPicPr>
          <p:cNvPr id="60421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51" y="2565400"/>
            <a:ext cx="4995863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828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[</a:t>
            </a:r>
            <a:r>
              <a:rPr lang="ko-KR" altLang="en-US" smtClean="0"/>
              <a:t>기술 통계 분석 </a:t>
            </a:r>
            <a:r>
              <a:rPr lang="en-US" altLang="ko-KR" smtClean="0"/>
              <a:t>+ </a:t>
            </a:r>
            <a:r>
              <a:rPr lang="ko-KR" altLang="en-US" smtClean="0"/>
              <a:t>그래프</a:t>
            </a:r>
            <a:r>
              <a:rPr lang="en-US" altLang="ko-KR" smtClean="0"/>
              <a:t>] </a:t>
            </a:r>
            <a:r>
              <a:rPr lang="ko-KR" altLang="en-US" smtClean="0"/>
              <a:t>와인 품질 예측하기</a:t>
            </a:r>
          </a:p>
        </p:txBody>
      </p:sp>
      <p:sp>
        <p:nvSpPr>
          <p:cNvPr id="13315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 </a:t>
            </a:r>
            <a:r>
              <a:rPr lang="ko-KR" altLang="en-US" dirty="0" err="1"/>
              <a:t>미리보기</a:t>
            </a:r>
            <a:endParaRPr lang="en-US" altLang="ko-KR" dirty="0"/>
          </a:p>
        </p:txBody>
      </p:sp>
      <p:pic>
        <p:nvPicPr>
          <p:cNvPr id="13317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4" y="1738314"/>
            <a:ext cx="4486275" cy="474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98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[</a:t>
            </a:r>
            <a:r>
              <a:rPr lang="ko-KR" altLang="en-US" smtClean="0"/>
              <a:t>기술 통계 분석 </a:t>
            </a:r>
            <a:r>
              <a:rPr lang="en-US" altLang="ko-KR" smtClean="0"/>
              <a:t>+ </a:t>
            </a:r>
            <a:r>
              <a:rPr lang="ko-KR" altLang="en-US" smtClean="0"/>
              <a:t>그래프</a:t>
            </a:r>
            <a:r>
              <a:rPr lang="en-US" altLang="ko-KR" smtClean="0"/>
              <a:t>] </a:t>
            </a:r>
            <a:r>
              <a:rPr lang="ko-KR" altLang="en-US" smtClean="0"/>
              <a:t>와인 품질 예측하기</a:t>
            </a:r>
          </a:p>
        </p:txBody>
      </p:sp>
      <p:sp>
        <p:nvSpPr>
          <p:cNvPr id="14339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6" y="1011238"/>
            <a:ext cx="8524875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목표 설정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목표</a:t>
            </a:r>
            <a:r>
              <a:rPr lang="en-US" altLang="ko-KR" dirty="0"/>
              <a:t>:</a:t>
            </a:r>
            <a:r>
              <a:rPr lang="ko-KR" altLang="en-US" dirty="0"/>
              <a:t> 와인의 속성을 분석한 뒤 품질 등급을 예측하는 것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데이터의 기술 통계를 구함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레드 와인과 화이트 와인 그룹의 품질에 대한 </a:t>
            </a:r>
            <a:r>
              <a:rPr lang="en-US" altLang="ko-KR" dirty="0"/>
              <a:t>t-</a:t>
            </a:r>
            <a:r>
              <a:rPr lang="ko-KR" altLang="en-US" dirty="0"/>
              <a:t>검정을 수행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와인 속성을 독립 변수로</a:t>
            </a:r>
            <a:r>
              <a:rPr lang="en-US" altLang="ko-KR" dirty="0"/>
              <a:t>, </a:t>
            </a:r>
            <a:r>
              <a:rPr lang="ko-KR" altLang="en-US" dirty="0"/>
              <a:t>품질 등급을 종속 변수로 선형 회귀 분석을 수행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5673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[</a:t>
            </a:r>
            <a:r>
              <a:rPr lang="ko-KR" altLang="en-US" smtClean="0"/>
              <a:t>기술 통계 분석 </a:t>
            </a:r>
            <a:r>
              <a:rPr lang="en-US" altLang="ko-KR" smtClean="0"/>
              <a:t>+ </a:t>
            </a:r>
            <a:r>
              <a:rPr lang="ko-KR" altLang="en-US" smtClean="0"/>
              <a:t>그래프</a:t>
            </a:r>
            <a:r>
              <a:rPr lang="en-US" altLang="ko-KR" smtClean="0"/>
              <a:t>] </a:t>
            </a:r>
            <a:r>
              <a:rPr lang="ko-KR" altLang="en-US" smtClean="0"/>
              <a:t>와인 품질 예측하기</a:t>
            </a:r>
          </a:p>
        </p:txBody>
      </p:sp>
      <p:sp>
        <p:nvSpPr>
          <p:cNvPr id="15363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1819275" y="1011238"/>
            <a:ext cx="8642350" cy="5472112"/>
          </a:xfrm>
          <a:blipFill>
            <a:blip r:embed="rId3"/>
            <a:stretch>
              <a:fillRect l="-635"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08273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</a:t>
            </a:r>
            <a:r>
              <a:rPr lang="ko-KR" altLang="en-US" smtClean="0"/>
              <a:t>빅데이터의 이해</a:t>
            </a:r>
          </a:p>
        </p:txBody>
      </p:sp>
      <p:sp>
        <p:nvSpPr>
          <p:cNvPr id="13315" name="내용 개체 틀 1"/>
          <p:cNvSpPr>
            <a:spLocks noGrp="1"/>
          </p:cNvSpPr>
          <p:nvPr>
            <p:ph idx="1"/>
          </p:nvPr>
        </p:nvSpPr>
        <p:spPr>
          <a:xfrm>
            <a:off x="1819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빅데이터의 가치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사회</a:t>
            </a:r>
            <a:r>
              <a:rPr lang="en-US" altLang="ko-KR" dirty="0"/>
              <a:t>·</a:t>
            </a:r>
            <a:r>
              <a:rPr lang="ko-KR" altLang="en-US" dirty="0"/>
              <a:t>경제적 가치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빅데이터는 정치</a:t>
            </a:r>
            <a:r>
              <a:rPr lang="en-US" altLang="ko-KR" dirty="0"/>
              <a:t>, </a:t>
            </a:r>
            <a:r>
              <a:rPr lang="ko-KR" altLang="en-US" dirty="0"/>
              <a:t>사회</a:t>
            </a:r>
            <a:r>
              <a:rPr lang="en-US" altLang="ko-KR" dirty="0"/>
              <a:t>, </a:t>
            </a:r>
            <a:r>
              <a:rPr lang="ko-KR" altLang="en-US" dirty="0"/>
              <a:t>경제</a:t>
            </a:r>
            <a:r>
              <a:rPr lang="en-US" altLang="ko-KR" dirty="0"/>
              <a:t>, </a:t>
            </a:r>
            <a:r>
              <a:rPr lang="ko-KR" altLang="en-US" dirty="0"/>
              <a:t>문화</a:t>
            </a:r>
            <a:r>
              <a:rPr lang="en-US" altLang="ko-KR" dirty="0"/>
              <a:t>, </a:t>
            </a:r>
            <a:r>
              <a:rPr lang="ko-KR" altLang="en-US" dirty="0"/>
              <a:t>과학 기술 등 사회 전반에 걸쳐 가치 있는 정보를 제공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데이터의 도입과 활용은 산업 경쟁력 제고</a:t>
            </a:r>
            <a:r>
              <a:rPr lang="en-US" altLang="ko-KR" dirty="0"/>
              <a:t>, </a:t>
            </a:r>
            <a:r>
              <a:rPr lang="ko-KR" altLang="en-US" dirty="0"/>
              <a:t>생산성 향상</a:t>
            </a:r>
            <a:r>
              <a:rPr lang="en-US" altLang="ko-KR" dirty="0"/>
              <a:t>, </a:t>
            </a:r>
            <a:r>
              <a:rPr lang="ko-KR" altLang="en-US" dirty="0"/>
              <a:t>혁신을 위한 새로운 가치 창출을 할 것으로 기대</a:t>
            </a:r>
          </a:p>
        </p:txBody>
      </p:sp>
      <p:pic>
        <p:nvPicPr>
          <p:cNvPr id="20484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4" y="2420938"/>
            <a:ext cx="4752975" cy="423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914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[</a:t>
            </a:r>
            <a:r>
              <a:rPr lang="ko-KR" altLang="en-US" smtClean="0"/>
              <a:t>기술 통계 분석 </a:t>
            </a:r>
            <a:r>
              <a:rPr lang="en-US" altLang="ko-KR" smtClean="0"/>
              <a:t>+ </a:t>
            </a:r>
            <a:r>
              <a:rPr lang="ko-KR" altLang="en-US" smtClean="0"/>
              <a:t>그래프</a:t>
            </a:r>
            <a:r>
              <a:rPr lang="en-US" altLang="ko-KR" smtClean="0"/>
              <a:t>] </a:t>
            </a:r>
            <a:r>
              <a:rPr lang="ko-KR" altLang="en-US" smtClean="0"/>
              <a:t>와인 품질 예측하기</a:t>
            </a:r>
          </a:p>
        </p:txBody>
      </p:sp>
      <p:sp>
        <p:nvSpPr>
          <p:cNvPr id="16387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수집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캘리포니아 </a:t>
            </a:r>
            <a:r>
              <a:rPr lang="ko-KR" altLang="en-US" dirty="0" err="1"/>
              <a:t>어바인</a:t>
            </a:r>
            <a:r>
              <a:rPr lang="ko-KR" altLang="en-US" dirty="0"/>
              <a:t> 대학의 </a:t>
            </a:r>
            <a:r>
              <a:rPr lang="ko-KR" altLang="en-US" dirty="0" err="1"/>
              <a:t>머신러닝</a:t>
            </a:r>
            <a:r>
              <a:rPr lang="ko-KR" altLang="en-US" dirty="0"/>
              <a:t> 저장소에서 제공하는 오픈 데이터를 사용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다운로드한 파일은 </a:t>
            </a:r>
            <a:r>
              <a:rPr lang="en-US" altLang="ko-KR" dirty="0" err="1"/>
              <a:t>My_Python</a:t>
            </a:r>
            <a:r>
              <a:rPr lang="en-US" altLang="ko-KR" dirty="0"/>
              <a:t>/7</a:t>
            </a:r>
            <a:r>
              <a:rPr lang="ko-KR" altLang="en-US" dirty="0"/>
              <a:t>장</a:t>
            </a:r>
            <a:r>
              <a:rPr lang="en-US" altLang="ko-KR" dirty="0"/>
              <a:t>_data </a:t>
            </a:r>
            <a:r>
              <a:rPr lang="ko-KR" altLang="en-US" dirty="0"/>
              <a:t>폴더를 만든 후에 저장</a:t>
            </a:r>
            <a:endParaRPr lang="en-US" altLang="ko-KR" dirty="0"/>
          </a:p>
          <a:p>
            <a:pPr lvl="3">
              <a:defRPr/>
            </a:pPr>
            <a:endParaRPr lang="en-US" altLang="ko-KR" dirty="0"/>
          </a:p>
        </p:txBody>
      </p:sp>
      <p:pic>
        <p:nvPicPr>
          <p:cNvPr id="16389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439" y="2852738"/>
            <a:ext cx="4211637" cy="298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802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[</a:t>
            </a:r>
            <a:r>
              <a:rPr lang="ko-KR" altLang="en-US" smtClean="0"/>
              <a:t>기술 통계 분석 </a:t>
            </a:r>
            <a:r>
              <a:rPr lang="en-US" altLang="ko-KR" smtClean="0"/>
              <a:t>+ </a:t>
            </a:r>
            <a:r>
              <a:rPr lang="ko-KR" altLang="en-US" smtClean="0"/>
              <a:t>그래프</a:t>
            </a:r>
            <a:r>
              <a:rPr lang="en-US" altLang="ko-KR" smtClean="0"/>
              <a:t>] </a:t>
            </a:r>
            <a:r>
              <a:rPr lang="ko-KR" altLang="en-US" smtClean="0"/>
              <a:t>와인 품질 예측하기</a:t>
            </a:r>
          </a:p>
        </p:txBody>
      </p:sp>
      <p:sp>
        <p:nvSpPr>
          <p:cNvPr id="17411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준비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ko-KR" altLang="en-US" dirty="0"/>
              <a:t>다운로드한 </a:t>
            </a:r>
            <a:r>
              <a:rPr lang="en-US" altLang="ko-KR" dirty="0"/>
              <a:t>CSV </a:t>
            </a:r>
            <a:r>
              <a:rPr lang="ko-KR" altLang="en-US" dirty="0"/>
              <a:t>파일 정리하기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엑셀은 </a:t>
            </a:r>
            <a:r>
              <a:rPr lang="en-US" altLang="ko-KR" dirty="0"/>
              <a:t>CSV </a:t>
            </a:r>
            <a:r>
              <a:rPr lang="ko-KR" altLang="en-US" dirty="0"/>
              <a:t>파일을 열 때 쉼표를 열 </a:t>
            </a:r>
            <a:r>
              <a:rPr lang="ko-KR" altLang="en-US" dirty="0" err="1"/>
              <a:t>구분자로</a:t>
            </a:r>
            <a:r>
              <a:rPr lang="ko-KR" altLang="en-US" dirty="0"/>
              <a:t> 사용하므로 열이 깨진 것처럼 보임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엑셀에서 세미콜론을 열 </a:t>
            </a:r>
            <a:r>
              <a:rPr lang="ko-KR" altLang="en-US" dirty="0" err="1"/>
              <a:t>구분자</a:t>
            </a:r>
            <a:r>
              <a:rPr lang="ko-KR" altLang="en-US" dirty="0"/>
              <a:t> 로 인식하도록 파일을 다시 저장해야 함</a:t>
            </a:r>
            <a:endParaRPr lang="en-US" altLang="ko-KR" dirty="0"/>
          </a:p>
        </p:txBody>
      </p:sp>
      <p:pic>
        <p:nvPicPr>
          <p:cNvPr id="1741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888" y="2492376"/>
            <a:ext cx="3979862" cy="247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907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[</a:t>
            </a:r>
            <a:r>
              <a:rPr lang="ko-KR" altLang="en-US" smtClean="0"/>
              <a:t>기술 통계 분석 </a:t>
            </a:r>
            <a:r>
              <a:rPr lang="en-US" altLang="ko-KR" smtClean="0"/>
              <a:t>+ </a:t>
            </a:r>
            <a:r>
              <a:rPr lang="ko-KR" altLang="en-US" smtClean="0"/>
              <a:t>그래프</a:t>
            </a:r>
            <a:r>
              <a:rPr lang="en-US" altLang="ko-KR" smtClean="0"/>
              <a:t>] </a:t>
            </a:r>
            <a:r>
              <a:rPr lang="ko-KR" altLang="en-US" smtClean="0"/>
              <a:t>와인 품질 예측하기</a:t>
            </a:r>
          </a:p>
        </p:txBody>
      </p:sp>
      <p:sp>
        <p:nvSpPr>
          <p:cNvPr id="18435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준비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ko-KR" altLang="en-US" dirty="0"/>
              <a:t>다운로드한 </a:t>
            </a:r>
            <a:r>
              <a:rPr lang="en-US" altLang="ko-KR" dirty="0"/>
              <a:t>CSV </a:t>
            </a:r>
            <a:r>
              <a:rPr lang="ko-KR" altLang="en-US" dirty="0"/>
              <a:t>파일 정리하기</a:t>
            </a: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r>
              <a:rPr lang="ko-KR" altLang="en-US" dirty="0"/>
              <a:t>엑셀에서 열 </a:t>
            </a:r>
            <a:r>
              <a:rPr lang="ko-KR" altLang="en-US" dirty="0" err="1"/>
              <a:t>구분자를</a:t>
            </a:r>
            <a:r>
              <a:rPr lang="ko-KR" altLang="en-US" dirty="0"/>
              <a:t> 세미콜론으로 인식시키기</a:t>
            </a: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</p:txBody>
      </p:sp>
      <p:grpSp>
        <p:nvGrpSpPr>
          <p:cNvPr id="18437" name="그룹 1"/>
          <p:cNvGrpSpPr>
            <a:grpSpLocks/>
          </p:cNvGrpSpPr>
          <p:nvPr/>
        </p:nvGrpSpPr>
        <p:grpSpPr bwMode="auto">
          <a:xfrm>
            <a:off x="2135188" y="2386013"/>
            <a:ext cx="8424862" cy="1403350"/>
            <a:chOff x="250825" y="2276873"/>
            <a:chExt cx="5110034" cy="2088232"/>
          </a:xfrm>
        </p:grpSpPr>
        <p:sp>
          <p:nvSpPr>
            <p:cNvPr id="6" name="직사각형 5"/>
            <p:cNvSpPr/>
            <p:nvPr/>
          </p:nvSpPr>
          <p:spPr>
            <a:xfrm>
              <a:off x="467474" y="2276873"/>
              <a:ext cx="4726806" cy="16488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440" name="내용 개체 틀 2"/>
            <p:cNvSpPr txBox="1">
              <a:spLocks/>
            </p:cNvSpPr>
            <p:nvPr/>
          </p:nvSpPr>
          <p:spPr bwMode="auto">
            <a:xfrm>
              <a:off x="250825" y="2276873"/>
              <a:ext cx="5110034" cy="2088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266700" indent="-266700" latinLnBrk="1">
                <a:spcBef>
                  <a:spcPct val="20000"/>
                </a:spcBef>
                <a:buFont typeface="Arial" panose="020B0604020202020204" pitchFamily="34" charset="0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2667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628650" indent="-180975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809625" indent="-180975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990600" indent="-180975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14478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19050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23622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28194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/>
                <a:t>01   &gt;&gt;&gt; import pandas as pd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/>
                <a:t>02   &gt;&gt;&gt; red_df = pd.read_csv('C:/Users/kmj/My_Python/7</a:t>
              </a:r>
              <a:r>
                <a:rPr lang="ko-KR" altLang="en-US" sz="1000"/>
                <a:t>장</a:t>
              </a:r>
              <a:r>
                <a:rPr lang="en-US" altLang="ko-KR" sz="1000"/>
                <a:t>_</a:t>
              </a:r>
              <a:r>
                <a:rPr lang="es-ES" altLang="ko-KR" sz="1000"/>
                <a:t>data/winequality-red.csv', sep = ';', header = 0, engine = 'python')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/>
                <a:t>03   &gt;&gt;&gt; white_df = pd.read_csv('C:/Users/kmj/My_Python/7</a:t>
              </a:r>
              <a:r>
                <a:rPr lang="ko-KR" altLang="en-US" sz="1000"/>
                <a:t>장</a:t>
              </a:r>
              <a:r>
                <a:rPr lang="en-US" altLang="ko-KR" sz="1000"/>
                <a:t>_</a:t>
              </a:r>
              <a:r>
                <a:rPr lang="es-ES" altLang="ko-KR" sz="1000"/>
                <a:t>data/winequality-white.csv', sep = ';', header = 0, engine= 'python')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/>
                <a:t>04   &gt;&gt;&gt; red_df.to_csv('C:/Users/kmj/My_Python/7</a:t>
              </a:r>
              <a:r>
                <a:rPr lang="ko-KR" altLang="en-US" sz="1000"/>
                <a:t>장</a:t>
              </a:r>
              <a:r>
                <a:rPr lang="en-US" altLang="ko-KR" sz="1000"/>
                <a:t>_</a:t>
              </a:r>
              <a:r>
                <a:rPr lang="es-ES" altLang="ko-KR" sz="1000"/>
                <a:t>data/winequality-red2.csv', index = False)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/>
                <a:t>05   &gt;&gt;&gt; white_df.to_csv('C:/Users/kmj/My_Python/7</a:t>
              </a:r>
              <a:r>
                <a:rPr lang="ko-KR" altLang="en-US" sz="1000"/>
                <a:t>장</a:t>
              </a:r>
              <a:r>
                <a:rPr lang="en-US" altLang="ko-KR" sz="1000"/>
                <a:t>_</a:t>
              </a:r>
              <a:r>
                <a:rPr lang="es-ES" altLang="ko-KR" sz="1000"/>
                <a:t>data/winequality-white2.csv', index = False)</a:t>
              </a:r>
              <a:endParaRPr lang="en-US" altLang="ko-KR" sz="100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2009776" y="3789364"/>
            <a:ext cx="8118475" cy="13176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28650" lvl="2" indent="-180975" latinLnBrk="1">
              <a:spcBef>
                <a:spcPct val="20000"/>
              </a:spcBef>
              <a:spcAft>
                <a:spcPts val="300"/>
              </a:spcAft>
              <a:buClr>
                <a:prstClr val="black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01</a:t>
            </a:r>
            <a:r>
              <a:rPr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행 테이블 형태의 </a:t>
            </a:r>
            <a:r>
              <a:rPr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CSV </a:t>
            </a:r>
            <a:r>
              <a:rPr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파일을 다루기 위해 </a:t>
            </a:r>
            <a:r>
              <a:rPr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pandas </a:t>
            </a:r>
            <a:r>
              <a:rPr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라이브러리 패키지를 </a:t>
            </a:r>
            <a:r>
              <a:rPr lang="en-US" altLang="ko-KR" sz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pd</a:t>
            </a:r>
            <a:r>
              <a:rPr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이름으로 로드</a:t>
            </a:r>
            <a:endParaRPr lang="en-US" altLang="ko-KR" sz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28650" lvl="2" indent="-180975" latinLnBrk="1">
              <a:spcBef>
                <a:spcPct val="20000"/>
              </a:spcBef>
              <a:spcAft>
                <a:spcPts val="300"/>
              </a:spcAft>
              <a:buClr>
                <a:prstClr val="black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02~03</a:t>
            </a:r>
            <a:r>
              <a:rPr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행 </a:t>
            </a:r>
            <a:r>
              <a:rPr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pandas</a:t>
            </a:r>
            <a:r>
              <a:rPr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의 </a:t>
            </a:r>
            <a:r>
              <a:rPr lang="en-US" altLang="ko-KR" sz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read_csv</a:t>
            </a:r>
            <a:r>
              <a:rPr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() </a:t>
            </a:r>
            <a:r>
              <a:rPr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함수를 사용해 </a:t>
            </a:r>
            <a:r>
              <a:rPr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CSV </a:t>
            </a:r>
            <a:r>
              <a:rPr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파일을 </a:t>
            </a:r>
            <a:r>
              <a:rPr lang="ko-KR" altLang="en-US" sz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읽어온음</a:t>
            </a:r>
            <a:r>
              <a:rPr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이때 </a:t>
            </a:r>
            <a:r>
              <a:rPr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CSV </a:t>
            </a:r>
            <a:r>
              <a:rPr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파일 데이터의 열 </a:t>
            </a:r>
            <a:r>
              <a:rPr lang="ko-KR" altLang="en-US" sz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구분자를</a:t>
            </a:r>
            <a:r>
              <a:rPr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endParaRPr lang="en-US" altLang="ko-KR" sz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447675" lvl="2" latinLnBrk="1">
              <a:spcBef>
                <a:spcPct val="20000"/>
              </a:spcBef>
              <a:spcAft>
                <a:spcPts val="300"/>
              </a:spcAft>
              <a:buClr>
                <a:prstClr val="black"/>
              </a:buClr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             </a:t>
            </a:r>
            <a:r>
              <a:rPr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세미콜론으로 지정하기 위해 </a:t>
            </a:r>
            <a:r>
              <a:rPr lang="en-US" altLang="ko-KR" sz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sep</a:t>
            </a:r>
            <a:r>
              <a:rPr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매개변수 값을 ‘</a:t>
            </a:r>
            <a:r>
              <a:rPr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;’</a:t>
            </a:r>
            <a:r>
              <a:rPr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으로 지정</a:t>
            </a:r>
            <a:endParaRPr lang="en-US" altLang="ko-KR" sz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28650" lvl="2" indent="-180975" latinLnBrk="1">
              <a:spcBef>
                <a:spcPct val="20000"/>
              </a:spcBef>
              <a:spcAft>
                <a:spcPts val="300"/>
              </a:spcAft>
              <a:buClr>
                <a:prstClr val="black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04~05</a:t>
            </a:r>
            <a:r>
              <a:rPr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행 </a:t>
            </a:r>
            <a:r>
              <a:rPr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pandas</a:t>
            </a:r>
            <a:r>
              <a:rPr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 읽은 </a:t>
            </a:r>
            <a:r>
              <a:rPr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CSV </a:t>
            </a:r>
            <a:r>
              <a:rPr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데이터는 테이블 형태의 </a:t>
            </a:r>
            <a:r>
              <a:rPr lang="en-US" altLang="ko-KR" sz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DataFrame</a:t>
            </a:r>
            <a:r>
              <a:rPr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객체</a:t>
            </a:r>
            <a:r>
              <a:rPr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red_df</a:t>
            </a:r>
            <a:r>
              <a:rPr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en-US" altLang="ko-KR" sz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white_df</a:t>
            </a:r>
            <a:r>
              <a:rPr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에 있음</a:t>
            </a:r>
            <a:endParaRPr lang="en-US" altLang="ko-KR" sz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447675" lvl="2" latinLnBrk="1">
              <a:spcBef>
                <a:spcPct val="20000"/>
              </a:spcBef>
              <a:spcAft>
                <a:spcPts val="300"/>
              </a:spcAft>
              <a:buClr>
                <a:prstClr val="black"/>
              </a:buClr>
              <a:defRPr/>
            </a:pPr>
            <a:r>
              <a:rPr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             </a:t>
            </a:r>
            <a:r>
              <a:rPr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이 상태 그대로 </a:t>
            </a:r>
            <a:r>
              <a:rPr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CSV </a:t>
            </a:r>
            <a:r>
              <a:rPr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파일로 저장</a:t>
            </a:r>
            <a:endParaRPr lang="en-US" altLang="ko-KR" sz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223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[</a:t>
            </a:r>
            <a:r>
              <a:rPr lang="ko-KR" altLang="en-US" smtClean="0"/>
              <a:t>기술 통계 분석 </a:t>
            </a:r>
            <a:r>
              <a:rPr lang="en-US" altLang="ko-KR" smtClean="0"/>
              <a:t>+ </a:t>
            </a:r>
            <a:r>
              <a:rPr lang="ko-KR" altLang="en-US" smtClean="0"/>
              <a:t>그래프</a:t>
            </a:r>
            <a:r>
              <a:rPr lang="en-US" altLang="ko-KR" smtClean="0"/>
              <a:t>] </a:t>
            </a:r>
            <a:r>
              <a:rPr lang="ko-KR" altLang="en-US" smtClean="0"/>
              <a:t>와인 품질 예측하기</a:t>
            </a:r>
          </a:p>
        </p:txBody>
      </p:sp>
      <p:sp>
        <p:nvSpPr>
          <p:cNvPr id="19459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준비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ko-KR" altLang="en-US" dirty="0"/>
              <a:t>다운로드한 </a:t>
            </a:r>
            <a:r>
              <a:rPr lang="en-US" altLang="ko-KR" dirty="0"/>
              <a:t>CSV </a:t>
            </a:r>
            <a:r>
              <a:rPr lang="ko-KR" altLang="en-US" dirty="0"/>
              <a:t>파일 정리하기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r>
              <a:rPr lang="ko-KR" altLang="en-US" dirty="0" err="1"/>
              <a:t>파이썬에서</a:t>
            </a:r>
            <a:r>
              <a:rPr lang="ko-KR" altLang="en-US" dirty="0"/>
              <a:t> 저장한 </a:t>
            </a:r>
            <a:r>
              <a:rPr lang="en-US" altLang="ko-KR" dirty="0"/>
              <a:t>CSV </a:t>
            </a:r>
            <a:r>
              <a:rPr lang="ko-KR" altLang="en-US" dirty="0"/>
              <a:t>파일을 엑셀에서 열어 상태를 확인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</p:txBody>
      </p:sp>
      <p:pic>
        <p:nvPicPr>
          <p:cNvPr id="19461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4" y="2420939"/>
            <a:ext cx="4167187" cy="361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003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[</a:t>
            </a:r>
            <a:r>
              <a:rPr lang="ko-KR" altLang="en-US" smtClean="0"/>
              <a:t>기술 통계 분석 </a:t>
            </a:r>
            <a:r>
              <a:rPr lang="en-US" altLang="ko-KR" smtClean="0"/>
              <a:t>+ </a:t>
            </a:r>
            <a:r>
              <a:rPr lang="ko-KR" altLang="en-US" smtClean="0"/>
              <a:t>그래프</a:t>
            </a:r>
            <a:r>
              <a:rPr lang="en-US" altLang="ko-KR" smtClean="0"/>
              <a:t>] </a:t>
            </a:r>
            <a:r>
              <a:rPr lang="ko-KR" altLang="en-US" smtClean="0"/>
              <a:t>와인 품질 예측하기</a:t>
            </a:r>
          </a:p>
        </p:txBody>
      </p:sp>
      <p:sp>
        <p:nvSpPr>
          <p:cNvPr id="20483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8"/>
            <a:ext cx="859790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준비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ko-KR" altLang="en-US" dirty="0"/>
              <a:t>데이터 병합하기 </a:t>
            </a: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r>
              <a:rPr lang="ko-KR" altLang="en-US" dirty="0"/>
              <a:t>레드 와인과 화이트 와인 파일 합치기</a:t>
            </a: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2436814" y="2349500"/>
            <a:ext cx="4994275" cy="36718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 bwMode="auto">
          <a:xfrm>
            <a:off x="2208214" y="2349500"/>
            <a:ext cx="5400675" cy="367188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/>
              <a:t>01   &gt;&gt;&gt; red_df.head()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>
                <a:solidFill>
                  <a:srgbClr val="258BCD"/>
                </a:solidFill>
              </a:rPr>
              <a:t>      fixed acidity  volatile acidity   citric acid</a:t>
            </a:r>
            <a:r>
              <a:rPr lang="es-ES" altLang="ko-KR" sz="600" dirty="0">
                <a:solidFill>
                  <a:srgbClr val="258BCD"/>
                </a:solidFill>
              </a:rPr>
              <a:t> </a:t>
            </a:r>
            <a:r>
              <a:rPr lang="es-ES" altLang="ko-KR" sz="1000" dirty="0">
                <a:solidFill>
                  <a:srgbClr val="258BCD"/>
                </a:solidFill>
              </a:rPr>
              <a:t> ...   sulphates   alcohol   quality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>
                <a:solidFill>
                  <a:schemeClr val="accent5">
                    <a:lumMod val="75000"/>
                  </a:schemeClr>
                </a:solidFill>
              </a:rPr>
              <a:t>    0       7.4                0.70            0.00     ...      0.56          9.4        5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>
                <a:solidFill>
                  <a:schemeClr val="accent5">
                    <a:lumMod val="75000"/>
                  </a:schemeClr>
                </a:solidFill>
              </a:rPr>
              <a:t>    1       7.8                0.88            0.00     ...      0.68          9.8        5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>
                <a:solidFill>
                  <a:schemeClr val="accent5">
                    <a:lumMod val="75000"/>
                  </a:schemeClr>
                </a:solidFill>
              </a:rPr>
              <a:t>    2       7.8                0.76            0.04     ...      0.65          9.8        5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>
                <a:solidFill>
                  <a:schemeClr val="accent5">
                    <a:lumMod val="75000"/>
                  </a:schemeClr>
                </a:solidFill>
              </a:rPr>
              <a:t>    3      11.2       </a:t>
            </a:r>
            <a:r>
              <a:rPr lang="es-ES" altLang="ko-KR" sz="900" dirty="0">
                <a:solidFill>
                  <a:schemeClr val="accent5">
                    <a:lumMod val="75000"/>
                  </a:schemeClr>
                </a:solidFill>
              </a:rPr>
              <a:t>     </a:t>
            </a:r>
            <a:r>
              <a:rPr lang="es-ES" altLang="ko-KR" sz="1000" dirty="0">
                <a:solidFill>
                  <a:schemeClr val="accent5">
                    <a:lumMod val="75000"/>
                  </a:schemeClr>
                </a:solidFill>
              </a:rPr>
              <a:t>    0.28            0.56     ...      0.58          9.8        6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>
                <a:solidFill>
                  <a:schemeClr val="accent5">
                    <a:lumMod val="75000"/>
                  </a:schemeClr>
                </a:solidFill>
              </a:rPr>
              <a:t>    4       7.4                0.70            0.00     ...      0.56          9.4        5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endParaRPr lang="es-ES" altLang="ko-KR" sz="1000" dirty="0">
              <a:solidFill>
                <a:schemeClr val="accent5">
                  <a:lumMod val="75000"/>
                </a:schemeClr>
              </a:solidFill>
            </a:endParaRP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>
                <a:solidFill>
                  <a:schemeClr val="accent5">
                    <a:lumMod val="75000"/>
                  </a:schemeClr>
                </a:solidFill>
              </a:rPr>
              <a:t>[5 rows x 12 columns]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/>
              <a:t>02 &gt;&gt;&gt; red_df.insert(0, column = 'type', value = 'red')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/>
              <a:t>03 &gt;&gt;&gt; red_df.head()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>
                <a:solidFill>
                  <a:srgbClr val="258BCD"/>
                </a:solidFill>
              </a:rPr>
              <a:t>        type     fixed acidity     volatile acidity   ...   sulphates   alcohol   quality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>
                <a:solidFill>
                  <a:srgbClr val="258BCD"/>
                </a:solidFill>
              </a:rPr>
              <a:t>    0    red          7.4                    0.70         ...       0.56         9.4         5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>
                <a:solidFill>
                  <a:srgbClr val="258BCD"/>
                </a:solidFill>
              </a:rPr>
              <a:t>    1    red          7.8                    0.88         ...       0.68         9.8         5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>
                <a:solidFill>
                  <a:srgbClr val="258BCD"/>
                </a:solidFill>
              </a:rPr>
              <a:t>    2    red          7.8                    0.76         ...       0.65         9.8         5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>
                <a:solidFill>
                  <a:srgbClr val="258BCD"/>
                </a:solidFill>
              </a:rPr>
              <a:t>    3    red          11.2      </a:t>
            </a:r>
            <a:r>
              <a:rPr lang="es-ES" altLang="ko-KR" sz="900" dirty="0">
                <a:solidFill>
                  <a:srgbClr val="258BCD"/>
                </a:solidFill>
              </a:rPr>
              <a:t>       </a:t>
            </a:r>
            <a:r>
              <a:rPr lang="es-ES" altLang="ko-KR" sz="1000" dirty="0">
                <a:solidFill>
                  <a:srgbClr val="258BCD"/>
                </a:solidFill>
              </a:rPr>
              <a:t>      0.28         ...       0.58         9.8         6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>
                <a:solidFill>
                  <a:srgbClr val="258BCD"/>
                </a:solidFill>
              </a:rPr>
              <a:t>    4    red          7.4                    0.70         ...       0.56         9.4         5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s-ES" altLang="ko-KR" sz="1000" dirty="0">
                <a:solidFill>
                  <a:srgbClr val="258BCD"/>
                </a:solidFill>
              </a:rPr>
              <a:t>    [5 rows x 13 columns]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000" dirty="0"/>
              <a:t>04 &gt;&gt;&gt; </a:t>
            </a:r>
            <a:r>
              <a:rPr lang="en-US" altLang="ko-KR" sz="1000" dirty="0" err="1"/>
              <a:t>red_df.shape</a:t>
            </a:r>
            <a:endParaRPr lang="en-US" altLang="ko-KR" sz="10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None/>
              <a:defRPr/>
            </a:pPr>
            <a:r>
              <a:rPr lang="en-US" altLang="ko-KR" sz="1000" dirty="0">
                <a:solidFill>
                  <a:schemeClr val="accent5">
                    <a:lumMod val="75000"/>
                  </a:schemeClr>
                </a:solidFill>
              </a:rPr>
              <a:t>    (1599, 13)</a:t>
            </a:r>
          </a:p>
        </p:txBody>
      </p:sp>
    </p:spTree>
    <p:extLst>
      <p:ext uri="{BB962C8B-B14F-4D97-AF65-F5344CB8AC3E}">
        <p14:creationId xmlns:p14="http://schemas.microsoft.com/office/powerpoint/2010/main" val="344856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8"/>
            <a:ext cx="859790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준비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ko-KR" altLang="en-US" dirty="0"/>
              <a:t>데이터 병합하기 </a:t>
            </a: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r>
              <a:rPr lang="ko-KR" altLang="en-US" dirty="0"/>
              <a:t>레드 와인과 화이트 와인 파일 합치기</a:t>
            </a: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</p:txBody>
      </p:sp>
      <p:grpSp>
        <p:nvGrpSpPr>
          <p:cNvPr id="21507" name="그룹 1"/>
          <p:cNvGrpSpPr>
            <a:grpSpLocks/>
          </p:cNvGrpSpPr>
          <p:nvPr/>
        </p:nvGrpSpPr>
        <p:grpSpPr bwMode="auto">
          <a:xfrm>
            <a:off x="2208214" y="2276475"/>
            <a:ext cx="5400675" cy="4565650"/>
            <a:chOff x="683568" y="2348879"/>
            <a:chExt cx="5400600" cy="4493246"/>
          </a:xfrm>
        </p:grpSpPr>
        <p:sp>
          <p:nvSpPr>
            <p:cNvPr id="7" name="직사각형 6"/>
            <p:cNvSpPr/>
            <p:nvPr/>
          </p:nvSpPr>
          <p:spPr>
            <a:xfrm>
              <a:off x="912165" y="2348879"/>
              <a:ext cx="4995793" cy="44932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내용 개체 틀 2"/>
            <p:cNvSpPr txBox="1">
              <a:spLocks/>
            </p:cNvSpPr>
            <p:nvPr/>
          </p:nvSpPr>
          <p:spPr bwMode="auto">
            <a:xfrm>
              <a:off x="683568" y="2348879"/>
              <a:ext cx="5400600" cy="4104228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>
              <a:lvl1pPr marL="266700" indent="-266700" latinLnBrk="1">
                <a:spcBef>
                  <a:spcPct val="20000"/>
                </a:spcBef>
                <a:buFont typeface="Arial" panose="020B0604020202020204" pitchFamily="34" charset="0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447675" indent="-180975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628650" indent="-180975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809625" indent="-180975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990600" indent="-180975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14478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19050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23622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28194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  <a:defRPr/>
              </a:pPr>
              <a:r>
                <a:rPr lang="es-ES" altLang="ko-KR" sz="1000" dirty="0"/>
                <a:t>05   &gt;&gt;&gt; white_df.head()</a:t>
              </a:r>
            </a:p>
            <a:p>
              <a:pPr marL="266700" lvl="1" indent="0" latinLnBrk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  <a:defRPr/>
              </a:pPr>
              <a:r>
                <a:rPr lang="es-ES" altLang="ko-KR" sz="1000" dirty="0">
                  <a:solidFill>
                    <a:prstClr val="black"/>
                  </a:solidFill>
                  <a:ea typeface="굴림" panose="020B0600000101010101" pitchFamily="50" charset="-127"/>
                </a:rPr>
                <a:t>    </a:t>
              </a:r>
              <a:r>
                <a:rPr lang="es-ES" altLang="ko-KR" sz="1000" dirty="0">
                  <a:solidFill>
                    <a:srgbClr val="258BCD"/>
                  </a:solidFill>
                  <a:ea typeface="굴림" panose="020B0600000101010101" pitchFamily="50" charset="-127"/>
                </a:rPr>
                <a:t>fixed acidity  volatile acidity   citric acid</a:t>
              </a:r>
              <a:r>
                <a:rPr lang="es-ES" altLang="ko-KR" sz="600" dirty="0">
                  <a:solidFill>
                    <a:srgbClr val="258BCD"/>
                  </a:solidFill>
                  <a:ea typeface="굴림" panose="020B0600000101010101" pitchFamily="50" charset="-127"/>
                </a:rPr>
                <a:t> </a:t>
              </a:r>
              <a:r>
                <a:rPr lang="es-ES" altLang="ko-KR" sz="1000" dirty="0">
                  <a:solidFill>
                    <a:srgbClr val="258BCD"/>
                  </a:solidFill>
                  <a:ea typeface="굴림" panose="020B0600000101010101" pitchFamily="50" charset="-127"/>
                </a:rPr>
                <a:t> ...   sulphates   alcohol   quality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  <a:defRPr/>
              </a:pPr>
              <a:r>
                <a:rPr lang="es-ES" altLang="ko-KR" sz="1000" dirty="0">
                  <a:solidFill>
                    <a:srgbClr val="258BCD"/>
                  </a:solidFill>
                </a:rPr>
                <a:t>    0       7.0                0.27            0.36     ...      0.45          8.8        6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  <a:defRPr/>
              </a:pPr>
              <a:r>
                <a:rPr lang="es-ES" altLang="ko-KR" sz="1000" dirty="0">
                  <a:solidFill>
                    <a:srgbClr val="258BCD"/>
                  </a:solidFill>
                </a:rPr>
                <a:t>    1       6.3                0.30            0.34     ...      0.49          9.5        6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  <a:defRPr/>
              </a:pPr>
              <a:r>
                <a:rPr lang="es-ES" altLang="ko-KR" sz="1000" dirty="0">
                  <a:solidFill>
                    <a:srgbClr val="258BCD"/>
                  </a:solidFill>
                </a:rPr>
                <a:t>    2       8.1                0.28            0.40     ...      0.44         10.1     </a:t>
              </a:r>
              <a:r>
                <a:rPr lang="es-ES" altLang="ko-KR" sz="700" dirty="0">
                  <a:solidFill>
                    <a:srgbClr val="258BCD"/>
                  </a:solidFill>
                </a:rPr>
                <a:t>  </a:t>
              </a:r>
              <a:r>
                <a:rPr lang="es-ES" altLang="ko-KR" sz="1000" dirty="0">
                  <a:solidFill>
                    <a:srgbClr val="258BCD"/>
                  </a:solidFill>
                </a:rPr>
                <a:t> 6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  <a:defRPr/>
              </a:pPr>
              <a:r>
                <a:rPr lang="es-ES" altLang="ko-KR" sz="1000" dirty="0">
                  <a:solidFill>
                    <a:srgbClr val="258BCD"/>
                  </a:solidFill>
                </a:rPr>
                <a:t>    3       7.2                0.23            0.32     ...      0.40          9.9        6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  <a:defRPr/>
              </a:pPr>
              <a:r>
                <a:rPr lang="es-ES" altLang="ko-KR" sz="1000" dirty="0">
                  <a:solidFill>
                    <a:srgbClr val="258BCD"/>
                  </a:solidFill>
                </a:rPr>
                <a:t>    4       7.2                0.23            0.32     ...      0.40          9.9        6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  <a:defRPr/>
              </a:pPr>
              <a:endParaRPr lang="es-ES" altLang="ko-KR" sz="1000" dirty="0"/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  <a:defRPr/>
              </a:pPr>
              <a:r>
                <a:rPr lang="es-ES" altLang="ko-KR" sz="1000" dirty="0">
                  <a:solidFill>
                    <a:srgbClr val="258BCD"/>
                  </a:solidFill>
                </a:rPr>
                <a:t>    [5 rows x 12 columns]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  <a:defRPr/>
              </a:pPr>
              <a:r>
                <a:rPr lang="es-ES" altLang="ko-KR" sz="1000" dirty="0"/>
                <a:t>06   &gt;&gt;&gt; white_df.insert(0, column = 'type', value = 'white')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  <a:defRPr/>
              </a:pPr>
              <a:r>
                <a:rPr lang="es-ES" altLang="ko-KR" sz="1000" dirty="0"/>
                <a:t>07   &gt;&gt;&gt; white_df.head()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  <a:defRPr/>
              </a:pPr>
              <a:r>
                <a:rPr lang="es-ES" altLang="ko-KR" sz="1000" dirty="0">
                  <a:solidFill>
                    <a:srgbClr val="258BCD"/>
                  </a:solidFill>
                </a:rPr>
                <a:t>         type     fixed acidity     volatile acidity   ...   sulphates   alcohol   quality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  <a:defRPr/>
              </a:pPr>
              <a:r>
                <a:rPr lang="es-ES" altLang="ko-KR" sz="1000" dirty="0">
                  <a:solidFill>
                    <a:srgbClr val="258BCD"/>
                  </a:solidFill>
                </a:rPr>
                <a:t>    0   white          7.0                  0.27         ...       0.45         8.8         6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  <a:defRPr/>
              </a:pPr>
              <a:r>
                <a:rPr lang="es-ES" altLang="ko-KR" sz="1000" dirty="0">
                  <a:solidFill>
                    <a:srgbClr val="258BCD"/>
                  </a:solidFill>
                </a:rPr>
                <a:t>    1   white          6.3                  0.30         ...       0.49         9.5         6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  <a:defRPr/>
              </a:pPr>
              <a:r>
                <a:rPr lang="es-ES" altLang="ko-KR" sz="1000" dirty="0">
                  <a:solidFill>
                    <a:srgbClr val="258BCD"/>
                  </a:solidFill>
                </a:rPr>
                <a:t>    2   white          8.1                  0.28         ...       0.44     </a:t>
              </a:r>
              <a:r>
                <a:rPr lang="es-ES" altLang="ko-KR" sz="800" dirty="0">
                  <a:solidFill>
                    <a:srgbClr val="258BCD"/>
                  </a:solidFill>
                </a:rPr>
                <a:t>    </a:t>
              </a:r>
              <a:r>
                <a:rPr lang="es-ES" altLang="ko-KR" sz="1000" dirty="0">
                  <a:solidFill>
                    <a:srgbClr val="258BCD"/>
                  </a:solidFill>
                </a:rPr>
                <a:t>10.1        6   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  <a:defRPr/>
              </a:pPr>
              <a:r>
                <a:rPr lang="es-ES" altLang="ko-KR" sz="1000" dirty="0">
                  <a:solidFill>
                    <a:srgbClr val="258BCD"/>
                  </a:solidFill>
                </a:rPr>
                <a:t>    3   white          7.2                  0.23         ...       0.40         9.9         6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  <a:defRPr/>
              </a:pPr>
              <a:r>
                <a:rPr lang="es-ES" altLang="ko-KR" sz="1000" dirty="0">
                  <a:solidFill>
                    <a:srgbClr val="258BCD"/>
                  </a:solidFill>
                </a:rPr>
                <a:t>    4   white          7.2                  0.23         ...       0.40         9.9         6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  <a:defRPr/>
              </a:pPr>
              <a:endParaRPr lang="es-ES" altLang="ko-KR" sz="1000" dirty="0">
                <a:solidFill>
                  <a:srgbClr val="0E6EB8"/>
                </a:solidFill>
              </a:endParaRP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  <a:defRPr/>
              </a:pPr>
              <a:r>
                <a:rPr lang="es-ES" altLang="ko-KR" sz="1000" dirty="0">
                  <a:solidFill>
                    <a:srgbClr val="258BCD"/>
                  </a:solidFill>
                </a:rPr>
                <a:t>    [5 rows x 13 columns]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  <a:defRPr/>
              </a:pPr>
              <a:r>
                <a:rPr lang="en-US" altLang="ko-KR" sz="1000" dirty="0"/>
                <a:t>08  &gt;&gt;&gt; </a:t>
              </a:r>
              <a:r>
                <a:rPr lang="en-US" altLang="ko-KR" sz="1000" dirty="0" err="1"/>
                <a:t>white_df.shape</a:t>
              </a:r>
              <a:endParaRPr lang="en-US" altLang="ko-KR" sz="1000" dirty="0"/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  <a:defRPr/>
              </a:pPr>
              <a:r>
                <a:rPr lang="en-US" altLang="ko-KR" sz="1000" dirty="0">
                  <a:solidFill>
                    <a:schemeClr val="accent5">
                      <a:lumMod val="75000"/>
                    </a:schemeClr>
                  </a:solidFill>
                </a:rPr>
                <a:t>    (4898, 13)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  <a:defRPr/>
              </a:pPr>
              <a:r>
                <a:rPr lang="en-US" altLang="ko-KR" sz="1000" dirty="0"/>
                <a:t>09  &gt;&gt;&gt; wine = </a:t>
              </a:r>
              <a:r>
                <a:rPr lang="en-US" altLang="ko-KR" sz="1000" dirty="0" err="1"/>
                <a:t>pd.concat</a:t>
              </a:r>
              <a:r>
                <a:rPr lang="en-US" altLang="ko-KR" sz="1000" dirty="0"/>
                <a:t>([</a:t>
              </a:r>
              <a:r>
                <a:rPr lang="en-US" altLang="ko-KR" sz="1000" dirty="0" err="1"/>
                <a:t>red_df</a:t>
              </a:r>
              <a:r>
                <a:rPr lang="en-US" altLang="ko-KR" sz="1000" dirty="0"/>
                <a:t>, </a:t>
              </a:r>
              <a:r>
                <a:rPr lang="en-US" altLang="ko-KR" sz="1000" dirty="0" err="1"/>
                <a:t>white_df</a:t>
              </a:r>
              <a:r>
                <a:rPr lang="en-US" altLang="ko-KR" sz="1000" dirty="0"/>
                <a:t>])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  <a:defRPr/>
              </a:pPr>
              <a:r>
                <a:rPr lang="en-US" altLang="ko-KR" sz="1000" dirty="0"/>
                <a:t>10  &gt;&gt;&gt; </a:t>
              </a:r>
              <a:r>
                <a:rPr lang="en-US" altLang="ko-KR" sz="1000" dirty="0" err="1"/>
                <a:t>wine.shape</a:t>
              </a:r>
              <a:endParaRPr lang="en-US" altLang="ko-KR" sz="1000" dirty="0"/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  <a:defRPr/>
              </a:pPr>
              <a:r>
                <a:rPr lang="en-US" altLang="ko-KR" sz="1000" dirty="0">
                  <a:solidFill>
                    <a:schemeClr val="accent5">
                      <a:lumMod val="75000"/>
                    </a:schemeClr>
                  </a:solidFill>
                </a:rPr>
                <a:t>    (6497, 13)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  <a:defRPr/>
              </a:pPr>
              <a:r>
                <a:rPr lang="en-US" altLang="ko-KR" sz="1000" dirty="0"/>
                <a:t>11  &gt;&gt;&gt; </a:t>
              </a:r>
              <a:r>
                <a:rPr lang="en-US" altLang="ko-KR" sz="1000" dirty="0" err="1"/>
                <a:t>wine.to_csv</a:t>
              </a:r>
              <a:r>
                <a:rPr lang="en-US" altLang="ko-KR" sz="1000" dirty="0"/>
                <a:t>('C:/Users/</a:t>
              </a:r>
              <a:r>
                <a:rPr lang="en-US" altLang="ko-KR" sz="1000" dirty="0" err="1"/>
                <a:t>kmj</a:t>
              </a:r>
              <a:r>
                <a:rPr lang="en-US" altLang="ko-KR" sz="1000" dirty="0"/>
                <a:t>/</a:t>
              </a:r>
              <a:r>
                <a:rPr lang="en-US" altLang="ko-KR" sz="1000" dirty="0" err="1"/>
                <a:t>My_Python</a:t>
              </a:r>
              <a:r>
                <a:rPr lang="en-US" altLang="ko-KR" sz="1000" dirty="0"/>
                <a:t>/7</a:t>
              </a:r>
              <a:r>
                <a:rPr lang="ko-KR" altLang="en-US" sz="1000" dirty="0"/>
                <a:t>장</a:t>
              </a:r>
              <a:r>
                <a:rPr lang="en-US" altLang="ko-KR" sz="1000" dirty="0"/>
                <a:t>_data/wine.csv', index = False</a:t>
              </a:r>
              <a:r>
                <a:rPr lang="en-US" altLang="ko-KR" sz="1000" dirty="0">
                  <a:solidFill>
                    <a:schemeClr val="accent5">
                      <a:lumMod val="75000"/>
                    </a:schemeClr>
                  </a:solidFill>
                </a:rPr>
                <a:t>)</a:t>
              </a:r>
            </a:p>
          </p:txBody>
        </p:sp>
      </p:grpSp>
      <p:sp>
        <p:nvSpPr>
          <p:cNvPr id="21508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[</a:t>
            </a:r>
            <a:r>
              <a:rPr lang="ko-KR" altLang="en-US" smtClean="0"/>
              <a:t>기술 통계 분석 </a:t>
            </a:r>
            <a:r>
              <a:rPr lang="en-US" altLang="ko-KR" smtClean="0"/>
              <a:t>+ </a:t>
            </a:r>
            <a:r>
              <a:rPr lang="ko-KR" altLang="en-US" smtClean="0"/>
              <a:t>그래프</a:t>
            </a:r>
            <a:r>
              <a:rPr lang="en-US" altLang="ko-KR" smtClean="0"/>
              <a:t>] </a:t>
            </a:r>
            <a:r>
              <a:rPr lang="ko-KR" altLang="en-US" smtClean="0"/>
              <a:t>와인 품질 예측하기</a:t>
            </a:r>
          </a:p>
        </p:txBody>
      </p:sp>
      <p:sp>
        <p:nvSpPr>
          <p:cNvPr id="21509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705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8"/>
            <a:ext cx="859790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준비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ko-KR" altLang="en-US" dirty="0"/>
              <a:t>데이터 병합하기 </a:t>
            </a: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r>
              <a:rPr lang="ko-KR" altLang="en-US" dirty="0"/>
              <a:t>레드 와인과 화이트 와인 파일 합치기</a:t>
            </a:r>
            <a:endParaRPr lang="en-US" altLang="ko-KR" dirty="0"/>
          </a:p>
          <a:p>
            <a:pPr lvl="2">
              <a:defRPr/>
            </a:pPr>
            <a:r>
              <a:rPr lang="en-US" altLang="ko-KR" sz="1200" dirty="0"/>
              <a:t>[01~04</a:t>
            </a:r>
            <a:r>
              <a:rPr lang="ko-KR" altLang="en-US" sz="1200" dirty="0"/>
              <a:t>행</a:t>
            </a:r>
            <a:r>
              <a:rPr lang="en-US" altLang="ko-KR" sz="1200" dirty="0"/>
              <a:t>] </a:t>
            </a:r>
            <a:r>
              <a:rPr lang="ko-KR" altLang="en-US" sz="1200" dirty="0"/>
              <a:t>레드 와인 파일을 읽고 데이터프레임에 ‘</a:t>
            </a:r>
            <a:r>
              <a:rPr lang="en-US" altLang="ko-KR" sz="1200" dirty="0"/>
              <a:t>type’ </a:t>
            </a:r>
            <a:r>
              <a:rPr lang="ko-KR" altLang="en-US" sz="1200" dirty="0"/>
              <a:t>열 삽입하기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01</a:t>
            </a:r>
            <a:r>
              <a:rPr lang="ko-KR" altLang="en-US" dirty="0"/>
              <a:t>행 </a:t>
            </a:r>
            <a:r>
              <a:rPr lang="en-US" altLang="ko-KR" dirty="0" err="1"/>
              <a:t>red_df</a:t>
            </a:r>
            <a:r>
              <a:rPr lang="ko-KR" altLang="en-US" dirty="0"/>
              <a:t>에 저장된 내용을 위에서부터 </a:t>
            </a:r>
            <a:r>
              <a:rPr lang="en-US" altLang="ko-KR" dirty="0"/>
              <a:t>5</a:t>
            </a:r>
            <a:r>
              <a:rPr lang="ko-KR" altLang="en-US" dirty="0"/>
              <a:t>개</a:t>
            </a:r>
            <a:r>
              <a:rPr lang="en-US" altLang="ko-KR" dirty="0"/>
              <a:t>(0</a:t>
            </a:r>
            <a:r>
              <a:rPr lang="ko-KR" altLang="en-US" dirty="0"/>
              <a:t>번</a:t>
            </a:r>
            <a:r>
              <a:rPr lang="en-US" altLang="ko-KR" dirty="0"/>
              <a:t>~4</a:t>
            </a:r>
            <a:r>
              <a:rPr lang="ko-KR" altLang="en-US" dirty="0"/>
              <a:t>번</a:t>
            </a:r>
            <a:r>
              <a:rPr lang="en-US" altLang="ko-KR" dirty="0"/>
              <a:t>) </a:t>
            </a:r>
            <a:r>
              <a:rPr lang="ko-KR" altLang="en-US" dirty="0"/>
              <a:t>행만 출력하여 확인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02</a:t>
            </a:r>
            <a:r>
              <a:rPr lang="ko-KR" altLang="en-US" dirty="0"/>
              <a:t>행 이름이 ‘</a:t>
            </a:r>
            <a:r>
              <a:rPr lang="en-US" altLang="ko-KR" dirty="0"/>
              <a:t>type’</a:t>
            </a:r>
            <a:r>
              <a:rPr lang="ko-KR" altLang="en-US" dirty="0"/>
              <a:t>이고 값이 ‘</a:t>
            </a:r>
            <a:r>
              <a:rPr lang="en-US" altLang="ko-KR" dirty="0"/>
              <a:t>red’</a:t>
            </a:r>
            <a:r>
              <a:rPr lang="ko-KR" altLang="en-US" dirty="0"/>
              <a:t>인 열을 만들어 </a:t>
            </a:r>
            <a:r>
              <a:rPr lang="en-US" altLang="ko-KR" dirty="0"/>
              <a:t>index = 0(</a:t>
            </a:r>
            <a:r>
              <a:rPr lang="ko-KR" altLang="en-US" dirty="0"/>
              <a:t>첫 번째 열</a:t>
            </a:r>
            <a:r>
              <a:rPr lang="en-US" altLang="ko-KR" dirty="0"/>
              <a:t>) </a:t>
            </a:r>
            <a:r>
              <a:rPr lang="ko-KR" altLang="en-US" dirty="0"/>
              <a:t>자리에 삽입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03</a:t>
            </a:r>
            <a:r>
              <a:rPr lang="ko-KR" altLang="en-US" dirty="0"/>
              <a:t>행 </a:t>
            </a:r>
            <a:r>
              <a:rPr lang="en-US" altLang="ko-KR" dirty="0" err="1"/>
              <a:t>red_df</a:t>
            </a:r>
            <a:r>
              <a:rPr lang="ko-KR" altLang="en-US" dirty="0"/>
              <a:t>에 저장된 내용을 위에서부터 </a:t>
            </a:r>
            <a:r>
              <a:rPr lang="en-US" altLang="ko-KR" dirty="0"/>
              <a:t>5</a:t>
            </a:r>
            <a:r>
              <a:rPr lang="ko-KR" altLang="en-US" dirty="0"/>
              <a:t>개</a:t>
            </a:r>
            <a:r>
              <a:rPr lang="en-US" altLang="ko-KR" dirty="0"/>
              <a:t>(0</a:t>
            </a:r>
            <a:r>
              <a:rPr lang="ko-KR" altLang="en-US" dirty="0"/>
              <a:t>번</a:t>
            </a:r>
            <a:r>
              <a:rPr lang="en-US" altLang="ko-KR" dirty="0"/>
              <a:t>~4</a:t>
            </a:r>
            <a:r>
              <a:rPr lang="ko-KR" altLang="en-US" dirty="0"/>
              <a:t>번</a:t>
            </a:r>
            <a:r>
              <a:rPr lang="en-US" altLang="ko-KR" dirty="0"/>
              <a:t>) </a:t>
            </a:r>
            <a:r>
              <a:rPr lang="ko-KR" altLang="en-US" dirty="0"/>
              <a:t>행만 다시 출력해 삽입된 ‘</a:t>
            </a:r>
            <a:r>
              <a:rPr lang="en-US" altLang="ko-KR" dirty="0"/>
              <a:t>type’</a:t>
            </a:r>
            <a:r>
              <a:rPr lang="ko-KR" altLang="en-US" dirty="0"/>
              <a:t>열을 확인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04</a:t>
            </a:r>
            <a:r>
              <a:rPr lang="ko-KR" altLang="en-US" dirty="0"/>
              <a:t>행 </a:t>
            </a:r>
            <a:r>
              <a:rPr lang="en-US" altLang="ko-KR" dirty="0" err="1"/>
              <a:t>red_df.shape</a:t>
            </a:r>
            <a:r>
              <a:rPr lang="ko-KR" altLang="en-US" dirty="0"/>
              <a:t>를 이용하여 현재 </a:t>
            </a:r>
            <a:r>
              <a:rPr lang="en-US" altLang="ko-KR" dirty="0" err="1"/>
              <a:t>red_df</a:t>
            </a:r>
            <a:r>
              <a:rPr lang="ko-KR" altLang="en-US" dirty="0"/>
              <a:t>의 크기를 ‘</a:t>
            </a:r>
            <a:r>
              <a:rPr lang="en-US" altLang="ko-KR" dirty="0"/>
              <a:t>(</a:t>
            </a:r>
            <a:r>
              <a:rPr lang="ko-KR" altLang="en-US" dirty="0"/>
              <a:t>행의 개수</a:t>
            </a:r>
            <a:r>
              <a:rPr lang="en-US" altLang="ko-KR" dirty="0"/>
              <a:t>, </a:t>
            </a:r>
            <a:r>
              <a:rPr lang="ko-KR" altLang="en-US" dirty="0"/>
              <a:t>열의 개수</a:t>
            </a:r>
            <a:r>
              <a:rPr lang="en-US" altLang="ko-KR" dirty="0"/>
              <a:t>)’ </a:t>
            </a:r>
            <a:r>
              <a:rPr lang="ko-KR" altLang="en-US" dirty="0"/>
              <a:t>형태로 확인</a:t>
            </a: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2">
              <a:defRPr/>
            </a:pPr>
            <a:r>
              <a:rPr lang="en-US" altLang="ko-KR" sz="1200" dirty="0"/>
              <a:t>[05~08</a:t>
            </a:r>
            <a:r>
              <a:rPr lang="ko-KR" altLang="en-US" sz="1200" dirty="0"/>
              <a:t>행</a:t>
            </a:r>
            <a:r>
              <a:rPr lang="en-US" altLang="ko-KR" sz="1200" dirty="0"/>
              <a:t>] </a:t>
            </a:r>
            <a:r>
              <a:rPr lang="ko-KR" altLang="en-US" sz="1200" dirty="0"/>
              <a:t>화이트 와인 파일을 읽고 데이터프레임에 ‘</a:t>
            </a:r>
            <a:r>
              <a:rPr lang="en-US" altLang="ko-KR" sz="1200" dirty="0"/>
              <a:t>type’ </a:t>
            </a:r>
            <a:r>
              <a:rPr lang="ko-KR" altLang="en-US" sz="1200" dirty="0"/>
              <a:t>열 삽입하기</a:t>
            </a:r>
          </a:p>
          <a:p>
            <a:pPr lvl="3">
              <a:defRPr/>
            </a:pPr>
            <a:r>
              <a:rPr lang="en-US" altLang="ko-KR" dirty="0"/>
              <a:t>05</a:t>
            </a:r>
            <a:r>
              <a:rPr lang="ko-KR" altLang="en-US" dirty="0"/>
              <a:t>행 </a:t>
            </a:r>
            <a:r>
              <a:rPr lang="en-US" altLang="ko-KR" dirty="0" err="1"/>
              <a:t>white_df</a:t>
            </a:r>
            <a:r>
              <a:rPr lang="ko-KR" altLang="en-US" dirty="0"/>
              <a:t>에 저장된 내용을 위에서부터 </a:t>
            </a:r>
            <a:r>
              <a:rPr lang="en-US" altLang="ko-KR" dirty="0"/>
              <a:t>5</a:t>
            </a:r>
            <a:r>
              <a:rPr lang="ko-KR" altLang="en-US" dirty="0"/>
              <a:t>개</a:t>
            </a:r>
            <a:r>
              <a:rPr lang="en-US" altLang="ko-KR" dirty="0"/>
              <a:t>(0</a:t>
            </a:r>
            <a:r>
              <a:rPr lang="ko-KR" altLang="en-US" dirty="0"/>
              <a:t>번</a:t>
            </a:r>
            <a:r>
              <a:rPr lang="en-US" altLang="ko-KR" dirty="0"/>
              <a:t>~4</a:t>
            </a:r>
            <a:r>
              <a:rPr lang="ko-KR" altLang="en-US" dirty="0"/>
              <a:t>번</a:t>
            </a:r>
            <a:r>
              <a:rPr lang="en-US" altLang="ko-KR" dirty="0"/>
              <a:t>) </a:t>
            </a:r>
            <a:r>
              <a:rPr lang="ko-KR" altLang="en-US" dirty="0"/>
              <a:t>행만 출력하여 확인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06</a:t>
            </a:r>
            <a:r>
              <a:rPr lang="ko-KR" altLang="en-US" dirty="0"/>
              <a:t>행 이름이 ‘</a:t>
            </a:r>
            <a:r>
              <a:rPr lang="en-US" altLang="ko-KR" dirty="0"/>
              <a:t>type’</a:t>
            </a:r>
            <a:r>
              <a:rPr lang="ko-KR" altLang="en-US" dirty="0"/>
              <a:t>이고 값이 ‘</a:t>
            </a:r>
            <a:r>
              <a:rPr lang="en-US" altLang="ko-KR" dirty="0"/>
              <a:t>white’</a:t>
            </a:r>
            <a:r>
              <a:rPr lang="ko-KR" altLang="en-US" dirty="0"/>
              <a:t>인 열을 만들어 </a:t>
            </a:r>
            <a:r>
              <a:rPr lang="en-US" altLang="ko-KR" dirty="0"/>
              <a:t>index = 0(</a:t>
            </a:r>
            <a:r>
              <a:rPr lang="ko-KR" altLang="en-US" dirty="0"/>
              <a:t>첫 번째 열</a:t>
            </a:r>
            <a:r>
              <a:rPr lang="en-US" altLang="ko-KR" dirty="0"/>
              <a:t>) </a:t>
            </a:r>
            <a:r>
              <a:rPr lang="ko-KR" altLang="en-US" dirty="0"/>
              <a:t>자리에 삽입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07</a:t>
            </a:r>
            <a:r>
              <a:rPr lang="ko-KR" altLang="en-US" dirty="0"/>
              <a:t>행 </a:t>
            </a:r>
            <a:r>
              <a:rPr lang="en-US" altLang="ko-KR" dirty="0" err="1"/>
              <a:t>white_df</a:t>
            </a:r>
            <a:r>
              <a:rPr lang="ko-KR" altLang="en-US" dirty="0"/>
              <a:t>에 저장된 내용을 위에서부터 </a:t>
            </a:r>
            <a:r>
              <a:rPr lang="en-US" altLang="ko-KR" dirty="0"/>
              <a:t>5</a:t>
            </a:r>
            <a:r>
              <a:rPr lang="ko-KR" altLang="en-US" dirty="0"/>
              <a:t>개</a:t>
            </a:r>
            <a:r>
              <a:rPr lang="en-US" altLang="ko-KR" dirty="0"/>
              <a:t>(0</a:t>
            </a:r>
            <a:r>
              <a:rPr lang="ko-KR" altLang="en-US" dirty="0"/>
              <a:t>번</a:t>
            </a:r>
            <a:r>
              <a:rPr lang="en-US" altLang="ko-KR" dirty="0"/>
              <a:t>~4</a:t>
            </a:r>
            <a:r>
              <a:rPr lang="ko-KR" altLang="en-US" dirty="0"/>
              <a:t>번</a:t>
            </a:r>
            <a:r>
              <a:rPr lang="en-US" altLang="ko-KR" dirty="0"/>
              <a:t>) </a:t>
            </a:r>
            <a:r>
              <a:rPr lang="ko-KR" altLang="en-US" dirty="0"/>
              <a:t>행만 다시 출력해 삽입된‘</a:t>
            </a:r>
            <a:r>
              <a:rPr lang="en-US" altLang="ko-KR" dirty="0"/>
              <a:t>type’ </a:t>
            </a:r>
            <a:r>
              <a:rPr lang="ko-KR" altLang="en-US" dirty="0"/>
              <a:t>열을 확인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08</a:t>
            </a:r>
            <a:r>
              <a:rPr lang="ko-KR" altLang="en-US" dirty="0"/>
              <a:t>행 </a:t>
            </a:r>
            <a:r>
              <a:rPr lang="en-US" altLang="ko-KR" dirty="0" err="1"/>
              <a:t>white_df.shape</a:t>
            </a:r>
            <a:r>
              <a:rPr lang="ko-KR" altLang="en-US" dirty="0"/>
              <a:t>를 이용하여 현재 </a:t>
            </a:r>
            <a:r>
              <a:rPr lang="en-US" altLang="ko-KR" dirty="0" err="1"/>
              <a:t>white_df</a:t>
            </a:r>
            <a:r>
              <a:rPr lang="ko-KR" altLang="en-US" dirty="0"/>
              <a:t>의 크기를 ‘</a:t>
            </a:r>
            <a:r>
              <a:rPr lang="en-US" altLang="ko-KR" dirty="0"/>
              <a:t>(</a:t>
            </a:r>
            <a:r>
              <a:rPr lang="ko-KR" altLang="en-US" dirty="0"/>
              <a:t>행의 개수</a:t>
            </a:r>
            <a:r>
              <a:rPr lang="en-US" altLang="ko-KR" dirty="0"/>
              <a:t>, </a:t>
            </a:r>
            <a:r>
              <a:rPr lang="ko-KR" altLang="en-US" dirty="0"/>
              <a:t>열의 개수</a:t>
            </a:r>
            <a:r>
              <a:rPr lang="en-US" altLang="ko-KR" dirty="0"/>
              <a:t>)’ </a:t>
            </a:r>
            <a:r>
              <a:rPr lang="ko-KR" altLang="en-US" dirty="0"/>
              <a:t>형태로 확인</a:t>
            </a: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2">
              <a:defRPr/>
            </a:pPr>
            <a:r>
              <a:rPr lang="en-US" altLang="ko-KR" sz="1200" dirty="0"/>
              <a:t>[09~10</a:t>
            </a:r>
            <a:r>
              <a:rPr lang="ko-KR" altLang="en-US" sz="1200" dirty="0"/>
              <a:t>행</a:t>
            </a:r>
            <a:r>
              <a:rPr lang="en-US" altLang="ko-KR" sz="1200" dirty="0"/>
              <a:t>] </a:t>
            </a:r>
            <a:r>
              <a:rPr lang="en-US" altLang="ko-KR" sz="1200" dirty="0" err="1"/>
              <a:t>red_df</a:t>
            </a:r>
            <a:r>
              <a:rPr lang="ko-KR" altLang="en-US" sz="1200" dirty="0"/>
              <a:t>와 </a:t>
            </a:r>
            <a:r>
              <a:rPr lang="en-US" altLang="ko-KR" sz="1200" dirty="0" err="1"/>
              <a:t>white_df</a:t>
            </a:r>
            <a:r>
              <a:rPr lang="ko-KR" altLang="en-US" sz="1200" dirty="0"/>
              <a:t>를 하나의 데이터프레임 형식으로 결합하기</a:t>
            </a:r>
          </a:p>
          <a:p>
            <a:pPr lvl="3">
              <a:defRPr/>
            </a:pPr>
            <a:r>
              <a:rPr lang="en-US" altLang="ko-KR" dirty="0"/>
              <a:t>09</a:t>
            </a:r>
            <a:r>
              <a:rPr lang="ko-KR" altLang="en-US" dirty="0"/>
              <a:t>행 </a:t>
            </a:r>
            <a:r>
              <a:rPr lang="en-US" altLang="ko-KR" dirty="0" err="1"/>
              <a:t>pd.concat</a:t>
            </a:r>
            <a:r>
              <a:rPr lang="en-US" altLang="ko-KR" dirty="0"/>
              <a:t>() </a:t>
            </a:r>
            <a:r>
              <a:rPr lang="ko-KR" altLang="en-US" dirty="0"/>
              <a:t>함수를 이용하여 </a:t>
            </a:r>
            <a:r>
              <a:rPr lang="en-US" altLang="ko-KR" dirty="0" err="1"/>
              <a:t>red_df</a:t>
            </a:r>
            <a:r>
              <a:rPr lang="ko-KR" altLang="en-US" dirty="0"/>
              <a:t>와 </a:t>
            </a:r>
            <a:r>
              <a:rPr lang="en-US" altLang="ko-KR" dirty="0" err="1"/>
              <a:t>white_df</a:t>
            </a:r>
            <a:r>
              <a:rPr lang="ko-KR" altLang="en-US" dirty="0"/>
              <a:t>를 결합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10</a:t>
            </a:r>
            <a:r>
              <a:rPr lang="ko-KR" altLang="en-US" dirty="0"/>
              <a:t>행 결합된 </a:t>
            </a:r>
            <a:r>
              <a:rPr lang="en-US" altLang="ko-KR" dirty="0"/>
              <a:t>wine</a:t>
            </a:r>
            <a:r>
              <a:rPr lang="ko-KR" altLang="en-US" dirty="0"/>
              <a:t>의 현재 크기를 ‘</a:t>
            </a:r>
            <a:r>
              <a:rPr lang="en-US" altLang="ko-KR" dirty="0"/>
              <a:t>(</a:t>
            </a:r>
            <a:r>
              <a:rPr lang="ko-KR" altLang="en-US" dirty="0"/>
              <a:t>행의 개수</a:t>
            </a:r>
            <a:r>
              <a:rPr lang="en-US" altLang="ko-KR" dirty="0"/>
              <a:t>, </a:t>
            </a:r>
            <a:r>
              <a:rPr lang="ko-KR" altLang="en-US" dirty="0"/>
              <a:t>열의 개수</a:t>
            </a:r>
            <a:r>
              <a:rPr lang="en-US" altLang="ko-KR" dirty="0"/>
              <a:t>)’ </a:t>
            </a:r>
            <a:r>
              <a:rPr lang="ko-KR" altLang="en-US" dirty="0"/>
              <a:t>형태로 확인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11</a:t>
            </a:r>
            <a:r>
              <a:rPr lang="ko-KR" altLang="en-US" dirty="0"/>
              <a:t>행 </a:t>
            </a:r>
            <a:r>
              <a:rPr lang="en-US" altLang="ko-KR" dirty="0"/>
              <a:t>wine</a:t>
            </a:r>
            <a:r>
              <a:rPr lang="ko-KR" altLang="en-US" dirty="0"/>
              <a:t>을 </a:t>
            </a:r>
            <a:r>
              <a:rPr lang="en-US" altLang="ko-KR" dirty="0"/>
              <a:t>CSV </a:t>
            </a:r>
            <a:r>
              <a:rPr lang="ko-KR" altLang="en-US" dirty="0"/>
              <a:t>파일로 저장</a:t>
            </a: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</p:txBody>
      </p:sp>
      <p:sp>
        <p:nvSpPr>
          <p:cNvPr id="23555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[</a:t>
            </a:r>
            <a:r>
              <a:rPr lang="ko-KR" altLang="en-US" smtClean="0"/>
              <a:t>기술 통계 분석 </a:t>
            </a:r>
            <a:r>
              <a:rPr lang="en-US" altLang="ko-KR" smtClean="0"/>
              <a:t>+ </a:t>
            </a:r>
            <a:r>
              <a:rPr lang="ko-KR" altLang="en-US" smtClean="0"/>
              <a:t>그래프</a:t>
            </a:r>
            <a:r>
              <a:rPr lang="en-US" altLang="ko-KR" smtClean="0"/>
              <a:t>] </a:t>
            </a:r>
            <a:r>
              <a:rPr lang="ko-KR" altLang="en-US" smtClean="0"/>
              <a:t>와인 품질 예측하기</a:t>
            </a:r>
          </a:p>
        </p:txBody>
      </p:sp>
      <p:sp>
        <p:nvSpPr>
          <p:cNvPr id="23556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207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8"/>
            <a:ext cx="859790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준비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ko-KR" altLang="en-US" dirty="0"/>
              <a:t>데이터 병합하기 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r>
              <a:rPr lang="ko-KR" altLang="en-US" dirty="0"/>
              <a:t>결합된 파일 확인하기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</p:txBody>
      </p:sp>
      <p:sp>
        <p:nvSpPr>
          <p:cNvPr id="25603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[</a:t>
            </a:r>
            <a:r>
              <a:rPr lang="ko-KR" altLang="en-US" smtClean="0"/>
              <a:t>기술 통계 분석 </a:t>
            </a:r>
            <a:r>
              <a:rPr lang="en-US" altLang="ko-KR" smtClean="0"/>
              <a:t>+ </a:t>
            </a:r>
            <a:r>
              <a:rPr lang="ko-KR" altLang="en-US" smtClean="0"/>
              <a:t>그래프</a:t>
            </a:r>
            <a:r>
              <a:rPr lang="en-US" altLang="ko-KR" smtClean="0"/>
              <a:t>] </a:t>
            </a:r>
            <a:r>
              <a:rPr lang="ko-KR" altLang="en-US" smtClean="0"/>
              <a:t>와인 품질 예측하기</a:t>
            </a:r>
          </a:p>
        </p:txBody>
      </p:sp>
      <p:sp>
        <p:nvSpPr>
          <p:cNvPr id="25604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pic>
        <p:nvPicPr>
          <p:cNvPr id="25605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2565401"/>
            <a:ext cx="5975350" cy="249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051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8"/>
            <a:ext cx="8597900" cy="547211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ko-KR" altLang="en-US" dirty="0"/>
              <a:t>데이터 탐색</a:t>
            </a: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r>
              <a:rPr lang="ko-KR" altLang="en-US" dirty="0"/>
              <a:t>기본 정보 확인하기</a:t>
            </a: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sz="1400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sz="1200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lvl="3">
              <a:defRPr/>
            </a:pPr>
            <a:r>
              <a:rPr lang="ko-KR" altLang="en-US" dirty="0"/>
              <a:t>전체 샘플은 </a:t>
            </a:r>
            <a:r>
              <a:rPr lang="en-US" altLang="ko-KR" dirty="0"/>
              <a:t>6,497</a:t>
            </a:r>
            <a:r>
              <a:rPr lang="ko-KR" altLang="en-US" dirty="0"/>
              <a:t>개이고 속성을 나타내는 열은</a:t>
            </a:r>
            <a:r>
              <a:rPr lang="en-US" altLang="ko-KR" dirty="0"/>
              <a:t> 13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각 속성의 이름은 </a:t>
            </a:r>
            <a:r>
              <a:rPr lang="en-US" altLang="ko-KR" dirty="0"/>
              <a:t>type</a:t>
            </a:r>
            <a:r>
              <a:rPr lang="ko-KR" altLang="en-US" dirty="0"/>
              <a:t>부터 </a:t>
            </a:r>
            <a:r>
              <a:rPr lang="en-US" altLang="ko-KR" dirty="0"/>
              <a:t>quality</a:t>
            </a:r>
            <a:r>
              <a:rPr lang="ko-KR" altLang="en-US" dirty="0"/>
              <a:t>까지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속성 중에서 실수 타입</a:t>
            </a:r>
            <a:r>
              <a:rPr lang="en-US" altLang="ko-KR" dirty="0"/>
              <a:t>(float64)</a:t>
            </a:r>
            <a:r>
              <a:rPr lang="ko-KR" altLang="en-US" dirty="0"/>
              <a:t>은 </a:t>
            </a:r>
            <a:r>
              <a:rPr lang="en-US" altLang="ko-KR" dirty="0"/>
              <a:t>11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정수 타입</a:t>
            </a:r>
            <a:r>
              <a:rPr lang="en-US" altLang="ko-KR" dirty="0"/>
              <a:t>(int64)</a:t>
            </a:r>
            <a:r>
              <a:rPr lang="ko-KR" altLang="en-US" dirty="0"/>
              <a:t>은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(quality),</a:t>
            </a:r>
            <a:r>
              <a:rPr lang="ko-KR" altLang="en-US" dirty="0"/>
              <a:t> 객체 타입</a:t>
            </a:r>
            <a:r>
              <a:rPr lang="en-US" altLang="ko-KR" dirty="0"/>
              <a:t>(object)</a:t>
            </a:r>
            <a:r>
              <a:rPr lang="ko-KR" altLang="en-US" dirty="0"/>
              <a:t>이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(type)</a:t>
            </a:r>
          </a:p>
          <a:p>
            <a:pPr lvl="3">
              <a:defRPr/>
            </a:pPr>
            <a:r>
              <a:rPr lang="ko-KR" altLang="en-US" dirty="0"/>
              <a:t>독립 변수</a:t>
            </a:r>
            <a:r>
              <a:rPr lang="en-US" altLang="ko-KR" dirty="0"/>
              <a:t>(x)</a:t>
            </a:r>
            <a:r>
              <a:rPr lang="ko-KR" altLang="en-US" dirty="0"/>
              <a:t>는 </a:t>
            </a:r>
            <a:r>
              <a:rPr lang="en-US" altLang="ko-KR" dirty="0"/>
              <a:t>type</a:t>
            </a:r>
            <a:r>
              <a:rPr lang="ko-KR" altLang="en-US" dirty="0"/>
              <a:t>부터 </a:t>
            </a:r>
            <a:r>
              <a:rPr lang="en-US" altLang="ko-KR" dirty="0"/>
              <a:t>alcohol </a:t>
            </a:r>
            <a:r>
              <a:rPr lang="ko-KR" altLang="en-US" dirty="0"/>
              <a:t>까지 </a:t>
            </a:r>
            <a:r>
              <a:rPr lang="en-US" altLang="ko-KR" dirty="0"/>
              <a:t>12</a:t>
            </a:r>
            <a:r>
              <a:rPr lang="ko-KR" altLang="en-US" dirty="0"/>
              <a:t>개</a:t>
            </a:r>
            <a:r>
              <a:rPr lang="en-US" altLang="ko-KR" dirty="0"/>
              <a:t>,</a:t>
            </a:r>
            <a:r>
              <a:rPr lang="ko-KR" altLang="en-US" dirty="0"/>
              <a:t> 종속 변수</a:t>
            </a:r>
            <a:r>
              <a:rPr lang="en-US" altLang="ko-KR" dirty="0"/>
              <a:t>(y)</a:t>
            </a:r>
            <a:r>
              <a:rPr lang="ko-KR" altLang="en-US" dirty="0"/>
              <a:t>는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(quality)</a:t>
            </a:r>
            <a:r>
              <a:rPr lang="ko-KR" altLang="en-US" dirty="0"/>
              <a:t> </a:t>
            </a:r>
            <a:endParaRPr lang="en-US" altLang="ko-KR" dirty="0"/>
          </a:p>
          <a:p>
            <a:pPr marL="971550" lvl="3" indent="-342900">
              <a:buFont typeface="+mj-lt"/>
              <a:buAutoNum type="arabicPeriod" startAt="2"/>
              <a:defRPr/>
            </a:pPr>
            <a:endParaRPr lang="en-US" altLang="ko-KR" dirty="0"/>
          </a:p>
        </p:txBody>
      </p:sp>
      <p:sp>
        <p:nvSpPr>
          <p:cNvPr id="27651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[</a:t>
            </a:r>
            <a:r>
              <a:rPr lang="ko-KR" altLang="en-US" smtClean="0"/>
              <a:t>기술 통계 분석 </a:t>
            </a:r>
            <a:r>
              <a:rPr lang="en-US" altLang="ko-KR" smtClean="0"/>
              <a:t>+ </a:t>
            </a:r>
            <a:r>
              <a:rPr lang="ko-KR" altLang="en-US" smtClean="0"/>
              <a:t>그래프</a:t>
            </a:r>
            <a:r>
              <a:rPr lang="en-US" altLang="ko-KR" smtClean="0"/>
              <a:t>] </a:t>
            </a:r>
            <a:r>
              <a:rPr lang="ko-KR" altLang="en-US" smtClean="0"/>
              <a:t>와인 품질 예측하기</a:t>
            </a:r>
          </a:p>
        </p:txBody>
      </p:sp>
      <p:sp>
        <p:nvSpPr>
          <p:cNvPr id="27652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grpSp>
        <p:nvGrpSpPr>
          <p:cNvPr id="27653" name="그룹 5"/>
          <p:cNvGrpSpPr>
            <a:grpSpLocks/>
          </p:cNvGrpSpPr>
          <p:nvPr/>
        </p:nvGrpSpPr>
        <p:grpSpPr bwMode="auto">
          <a:xfrm>
            <a:off x="2424114" y="1916113"/>
            <a:ext cx="5400675" cy="4032250"/>
            <a:chOff x="683568" y="2348879"/>
            <a:chExt cx="5400600" cy="4493246"/>
          </a:xfrm>
        </p:grpSpPr>
        <p:sp>
          <p:nvSpPr>
            <p:cNvPr id="7" name="직사각형 6"/>
            <p:cNvSpPr/>
            <p:nvPr/>
          </p:nvSpPr>
          <p:spPr>
            <a:xfrm>
              <a:off x="912165" y="2348879"/>
              <a:ext cx="4995793" cy="44932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내용 개체 틀 2"/>
            <p:cNvSpPr txBox="1">
              <a:spLocks/>
            </p:cNvSpPr>
            <p:nvPr/>
          </p:nvSpPr>
          <p:spPr bwMode="auto">
            <a:xfrm>
              <a:off x="683568" y="2348879"/>
              <a:ext cx="5400600" cy="4104067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>
              <a:lvl1pPr marL="266700" indent="-266700" latinLnBrk="1">
                <a:spcBef>
                  <a:spcPct val="20000"/>
                </a:spcBef>
                <a:buFont typeface="Arial" panose="020B0604020202020204" pitchFamily="34" charset="0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447675" indent="-180975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628650" indent="-180975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809625" indent="-180975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990600" indent="-180975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14478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19050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23622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28194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  <a:defRPr/>
              </a:pPr>
              <a:r>
                <a:rPr lang="es-ES" altLang="ko-KR" sz="1000" dirty="0"/>
                <a:t>01 &gt;&gt;&gt; print(wine.info())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  <a:defRPr/>
              </a:pPr>
              <a:r>
                <a:rPr lang="es-ES" altLang="ko-KR" sz="1000" dirty="0">
                  <a:solidFill>
                    <a:srgbClr val="258BCD"/>
                  </a:solidFill>
                </a:rPr>
                <a:t>    &lt;class 'pandas.core.frame.DataFrame’&gt;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  <a:defRPr/>
              </a:pPr>
              <a:r>
                <a:rPr lang="en-US" altLang="ko-KR" sz="1000" dirty="0">
                  <a:solidFill>
                    <a:srgbClr val="258BCD"/>
                  </a:solidFill>
                </a:rPr>
                <a:t>    Int64Index: 6497 entries, 0 to 4897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  <a:defRPr/>
              </a:pPr>
              <a:r>
                <a:rPr lang="en-US" altLang="ko-KR" sz="1000" dirty="0">
                  <a:solidFill>
                    <a:srgbClr val="258BCD"/>
                  </a:solidFill>
                </a:rPr>
                <a:t>    Data columns (total 13 columns):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  <a:defRPr/>
              </a:pPr>
              <a:r>
                <a:rPr lang="en-US" altLang="ko-KR" sz="1000" dirty="0">
                  <a:solidFill>
                    <a:srgbClr val="258BCD"/>
                  </a:solidFill>
                </a:rPr>
                <a:t>     #  Column                     Non-Null Count   </a:t>
              </a:r>
              <a:r>
                <a:rPr lang="en-US" altLang="ko-KR" sz="1000" dirty="0" err="1">
                  <a:solidFill>
                    <a:srgbClr val="258BCD"/>
                  </a:solidFill>
                </a:rPr>
                <a:t>Dtype</a:t>
              </a:r>
              <a:endParaRPr lang="en-US" altLang="ko-KR" sz="1000" dirty="0">
                <a:solidFill>
                  <a:srgbClr val="258BCD"/>
                </a:solidFill>
              </a:endParaRP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  <a:defRPr/>
              </a:pPr>
              <a:r>
                <a:rPr lang="en-US" altLang="ko-KR" sz="1000" dirty="0">
                  <a:solidFill>
                    <a:srgbClr val="258BCD"/>
                  </a:solidFill>
                </a:rPr>
                <a:t>    --- ------------------------   ----------------     ---------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  <a:defRPr/>
              </a:pPr>
              <a:r>
                <a:rPr lang="en-US" altLang="ko-KR" sz="1000" dirty="0">
                  <a:solidFill>
                    <a:srgbClr val="258BCD"/>
                  </a:solidFill>
                </a:rPr>
                <a:t>    0   type                         6497 non-null      object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  <a:defRPr/>
              </a:pPr>
              <a:r>
                <a:rPr lang="en-US" altLang="ko-KR" sz="1000" dirty="0">
                  <a:solidFill>
                    <a:srgbClr val="258BCD"/>
                  </a:solidFill>
                </a:rPr>
                <a:t>    1   fixed acidity               6497 non-null      float64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  <a:defRPr/>
              </a:pPr>
              <a:r>
                <a:rPr lang="en-US" altLang="ko-KR" sz="1000" dirty="0">
                  <a:solidFill>
                    <a:srgbClr val="258BCD"/>
                  </a:solidFill>
                </a:rPr>
                <a:t>    2   volatile acidity            6497 non-null      float64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  <a:defRPr/>
              </a:pPr>
              <a:r>
                <a:rPr lang="en-US" altLang="ko-KR" sz="1000" dirty="0">
                  <a:solidFill>
                    <a:srgbClr val="258BCD"/>
                  </a:solidFill>
                </a:rPr>
                <a:t>    3   citric acid                </a:t>
              </a:r>
              <a:r>
                <a:rPr lang="en-US" altLang="ko-KR" sz="1050" dirty="0">
                  <a:solidFill>
                    <a:srgbClr val="258BCD"/>
                  </a:solidFill>
                </a:rPr>
                <a:t> </a:t>
              </a:r>
              <a:r>
                <a:rPr lang="en-US" altLang="ko-KR" sz="1000" dirty="0">
                  <a:solidFill>
                    <a:srgbClr val="258BCD"/>
                  </a:solidFill>
                </a:rPr>
                <a:t> 6497 non-null      float64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  <a:defRPr/>
              </a:pPr>
              <a:r>
                <a:rPr lang="en-US" altLang="ko-KR" sz="1000" dirty="0">
                  <a:solidFill>
                    <a:srgbClr val="258BCD"/>
                  </a:solidFill>
                </a:rPr>
                <a:t>    4   residual sugar        </a:t>
              </a:r>
              <a:r>
                <a:rPr lang="en-US" altLang="ko-KR" sz="800" dirty="0">
                  <a:solidFill>
                    <a:srgbClr val="258BCD"/>
                  </a:solidFill>
                </a:rPr>
                <a:t>    </a:t>
              </a:r>
              <a:r>
                <a:rPr lang="en-US" altLang="ko-KR" sz="1000" dirty="0">
                  <a:solidFill>
                    <a:srgbClr val="258BCD"/>
                  </a:solidFill>
                </a:rPr>
                <a:t> 6497 non-null      float64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  <a:defRPr/>
              </a:pPr>
              <a:r>
                <a:rPr lang="en-US" altLang="ko-KR" sz="1000" dirty="0">
                  <a:solidFill>
                    <a:srgbClr val="258BCD"/>
                  </a:solidFill>
                </a:rPr>
                <a:t>    5   chlorides                   6497 non-null      float64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  <a:defRPr/>
              </a:pPr>
              <a:r>
                <a:rPr lang="en-US" altLang="ko-KR" sz="1000" dirty="0">
                  <a:solidFill>
                    <a:srgbClr val="258BCD"/>
                  </a:solidFill>
                </a:rPr>
                <a:t>    6   free sulfur dioxide       6497 non-null      float64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  <a:defRPr/>
              </a:pPr>
              <a:r>
                <a:rPr lang="en-US" altLang="ko-KR" sz="1000" dirty="0">
                  <a:solidFill>
                    <a:srgbClr val="258BCD"/>
                  </a:solidFill>
                </a:rPr>
                <a:t>    7   total sulfur dioxide     </a:t>
              </a:r>
              <a:r>
                <a:rPr lang="en-US" altLang="ko-KR" sz="1050" dirty="0">
                  <a:solidFill>
                    <a:srgbClr val="258BCD"/>
                  </a:solidFill>
                </a:rPr>
                <a:t> </a:t>
              </a:r>
              <a:r>
                <a:rPr lang="en-US" altLang="ko-KR" sz="1000" dirty="0">
                  <a:solidFill>
                    <a:srgbClr val="258BCD"/>
                  </a:solidFill>
                </a:rPr>
                <a:t>6497 non-null      float64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  <a:defRPr/>
              </a:pPr>
              <a:r>
                <a:rPr lang="en-US" altLang="ko-KR" sz="1000" dirty="0">
                  <a:solidFill>
                    <a:srgbClr val="258BCD"/>
                  </a:solidFill>
                </a:rPr>
                <a:t>    8   density                  </a:t>
              </a:r>
              <a:r>
                <a:rPr lang="en-US" altLang="ko-KR" sz="700" dirty="0">
                  <a:solidFill>
                    <a:srgbClr val="258BCD"/>
                  </a:solidFill>
                </a:rPr>
                <a:t>  </a:t>
              </a:r>
              <a:r>
                <a:rPr lang="en-US" altLang="ko-KR" sz="1000" dirty="0">
                  <a:solidFill>
                    <a:srgbClr val="258BCD"/>
                  </a:solidFill>
                </a:rPr>
                <a:t>  6497 non-null      float64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  <a:defRPr/>
              </a:pPr>
              <a:r>
                <a:rPr lang="en-US" altLang="ko-KR" sz="1000" dirty="0">
                  <a:solidFill>
                    <a:srgbClr val="258BCD"/>
                  </a:solidFill>
                </a:rPr>
                <a:t>    9   pH                         </a:t>
              </a:r>
              <a:r>
                <a:rPr lang="en-US" altLang="ko-KR" sz="900" dirty="0">
                  <a:solidFill>
                    <a:srgbClr val="258BCD"/>
                  </a:solidFill>
                </a:rPr>
                <a:t> </a:t>
              </a:r>
              <a:r>
                <a:rPr lang="en-US" altLang="ko-KR" sz="1000" dirty="0">
                  <a:solidFill>
                    <a:srgbClr val="258BCD"/>
                  </a:solidFill>
                </a:rPr>
                <a:t> 6497 non-null      float64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  <a:defRPr/>
              </a:pPr>
              <a:r>
                <a:rPr lang="en-US" altLang="ko-KR" sz="1000" dirty="0">
                  <a:solidFill>
                    <a:srgbClr val="258BCD"/>
                  </a:solidFill>
                </a:rPr>
                <a:t>    10  sulphates                 </a:t>
              </a:r>
              <a:r>
                <a:rPr lang="en-US" altLang="ko-KR" sz="900" dirty="0">
                  <a:solidFill>
                    <a:srgbClr val="258BCD"/>
                  </a:solidFill>
                </a:rPr>
                <a:t> </a:t>
              </a:r>
              <a:r>
                <a:rPr lang="en-US" altLang="ko-KR" sz="1000" dirty="0">
                  <a:solidFill>
                    <a:srgbClr val="258BCD"/>
                  </a:solidFill>
                </a:rPr>
                <a:t>6497 non-null      float64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  <a:defRPr/>
              </a:pPr>
              <a:r>
                <a:rPr lang="en-US" altLang="ko-KR" sz="1000" dirty="0">
                  <a:solidFill>
                    <a:srgbClr val="258BCD"/>
                  </a:solidFill>
                </a:rPr>
                <a:t>    11  alcohol                   </a:t>
              </a:r>
              <a:r>
                <a:rPr lang="en-US" altLang="ko-KR" sz="900" dirty="0">
                  <a:solidFill>
                    <a:srgbClr val="258BCD"/>
                  </a:solidFill>
                </a:rPr>
                <a:t>  </a:t>
              </a:r>
              <a:r>
                <a:rPr lang="en-US" altLang="ko-KR" sz="1000" dirty="0">
                  <a:solidFill>
                    <a:srgbClr val="258BCD"/>
                  </a:solidFill>
                </a:rPr>
                <a:t>6497 non-null      float64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  <a:defRPr/>
              </a:pPr>
              <a:r>
                <a:rPr lang="en-US" altLang="ko-KR" sz="1000" dirty="0">
                  <a:solidFill>
                    <a:srgbClr val="258BCD"/>
                  </a:solidFill>
                </a:rPr>
                <a:t>    12  quality             </a:t>
              </a:r>
              <a:r>
                <a:rPr lang="en-US" altLang="ko-KR" sz="900" dirty="0">
                  <a:solidFill>
                    <a:srgbClr val="258BCD"/>
                  </a:solidFill>
                </a:rPr>
                <a:t> </a:t>
              </a:r>
              <a:r>
                <a:rPr lang="en-US" altLang="ko-KR" sz="1000" dirty="0">
                  <a:solidFill>
                    <a:srgbClr val="258BCD"/>
                  </a:solidFill>
                </a:rPr>
                <a:t>   </a:t>
              </a:r>
              <a:r>
                <a:rPr lang="en-US" altLang="ko-KR" sz="900" dirty="0">
                  <a:solidFill>
                    <a:srgbClr val="258BCD"/>
                  </a:solidFill>
                </a:rPr>
                <a:t>    </a:t>
              </a:r>
              <a:r>
                <a:rPr lang="en-US" altLang="ko-KR" sz="1000" dirty="0">
                  <a:solidFill>
                    <a:srgbClr val="258BCD"/>
                  </a:solidFill>
                </a:rPr>
                <a:t> 6497 non-null      int64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  <a:defRPr/>
              </a:pPr>
              <a:r>
                <a:rPr lang="en-US" altLang="ko-KR" sz="1000" dirty="0">
                  <a:solidFill>
                    <a:srgbClr val="258BCD"/>
                  </a:solidFill>
                </a:rPr>
                <a:t>   </a:t>
              </a:r>
              <a:r>
                <a:rPr lang="en-US" altLang="ko-KR" sz="1000" dirty="0" err="1">
                  <a:solidFill>
                    <a:srgbClr val="258BCD"/>
                  </a:solidFill>
                </a:rPr>
                <a:t>dtypes</a:t>
              </a:r>
              <a:r>
                <a:rPr lang="en-US" altLang="ko-KR" sz="1000" dirty="0">
                  <a:solidFill>
                    <a:srgbClr val="258BCD"/>
                  </a:solidFill>
                </a:rPr>
                <a:t>: float64(11), int64(1), object(1)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  <a:defRPr/>
              </a:pPr>
              <a:r>
                <a:rPr lang="en-US" altLang="ko-KR" sz="1000" dirty="0">
                  <a:solidFill>
                    <a:srgbClr val="258BCD"/>
                  </a:solidFill>
                </a:rPr>
                <a:t>   memory usage: 710.6+ KB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  <a:defRPr/>
              </a:pPr>
              <a:r>
                <a:rPr lang="en-US" altLang="ko-KR" sz="1000" dirty="0">
                  <a:solidFill>
                    <a:srgbClr val="258BCD"/>
                  </a:solidFill>
                </a:rPr>
                <a:t>   None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702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1819275" y="1011239"/>
            <a:ext cx="8597900" cy="5297487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ko-KR" altLang="en-US" dirty="0"/>
              <a:t>데이터 탐색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r>
              <a:rPr lang="ko-KR" altLang="en-US" dirty="0"/>
              <a:t>함수를 사용해 기술 통계 구하기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sz="1200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28650" lvl="3" indent="0">
              <a:buNone/>
              <a:defRPr/>
            </a:pPr>
            <a:r>
              <a:rPr lang="ko-KR" altLang="en-US" dirty="0"/>
              <a:t> </a:t>
            </a:r>
            <a:endParaRPr lang="en-US" altLang="ko-KR" dirty="0"/>
          </a:p>
          <a:p>
            <a:pPr marL="971550" lvl="3" indent="-342900">
              <a:buFont typeface="+mj-lt"/>
              <a:buAutoNum type="arabicPeriod" startAt="2"/>
              <a:defRPr/>
            </a:pPr>
            <a:endParaRPr lang="en-US" altLang="ko-KR" dirty="0"/>
          </a:p>
        </p:txBody>
      </p:sp>
      <p:sp>
        <p:nvSpPr>
          <p:cNvPr id="29699" name="제목 1"/>
          <p:cNvSpPr>
            <a:spLocks noGrp="1"/>
          </p:cNvSpPr>
          <p:nvPr>
            <p:ph type="title"/>
          </p:nvPr>
        </p:nvSpPr>
        <p:spPr>
          <a:xfrm>
            <a:off x="1774826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[</a:t>
            </a:r>
            <a:r>
              <a:rPr lang="ko-KR" altLang="en-US" smtClean="0"/>
              <a:t>기술 통계 분석 </a:t>
            </a:r>
            <a:r>
              <a:rPr lang="en-US" altLang="ko-KR" smtClean="0"/>
              <a:t>+ </a:t>
            </a:r>
            <a:r>
              <a:rPr lang="ko-KR" altLang="en-US" smtClean="0"/>
              <a:t>그래프</a:t>
            </a:r>
            <a:r>
              <a:rPr lang="en-US" altLang="ko-KR" smtClean="0"/>
              <a:t>] </a:t>
            </a:r>
            <a:r>
              <a:rPr lang="ko-KR" altLang="en-US" smtClean="0"/>
              <a:t>와인 품질 예측하기</a:t>
            </a:r>
          </a:p>
        </p:txBody>
      </p:sp>
      <p:sp>
        <p:nvSpPr>
          <p:cNvPr id="29700" name="TextBox 3"/>
          <p:cNvSpPr txBox="1">
            <a:spLocks noChangeArrowheads="1"/>
          </p:cNvSpPr>
          <p:nvPr/>
        </p:nvSpPr>
        <p:spPr bwMode="auto">
          <a:xfrm>
            <a:off x="5657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grpSp>
        <p:nvGrpSpPr>
          <p:cNvPr id="29701" name="그룹 5"/>
          <p:cNvGrpSpPr>
            <a:grpSpLocks/>
          </p:cNvGrpSpPr>
          <p:nvPr/>
        </p:nvGrpSpPr>
        <p:grpSpPr bwMode="auto">
          <a:xfrm>
            <a:off x="2424114" y="1916113"/>
            <a:ext cx="5400675" cy="3816350"/>
            <a:chOff x="683568" y="2348879"/>
            <a:chExt cx="5400600" cy="4253546"/>
          </a:xfrm>
        </p:grpSpPr>
        <p:sp>
          <p:nvSpPr>
            <p:cNvPr id="7" name="직사각형 6"/>
            <p:cNvSpPr/>
            <p:nvPr/>
          </p:nvSpPr>
          <p:spPr>
            <a:xfrm>
              <a:off x="912165" y="2348879"/>
              <a:ext cx="4995793" cy="42535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703" name="내용 개체 틀 2"/>
            <p:cNvSpPr txBox="1">
              <a:spLocks/>
            </p:cNvSpPr>
            <p:nvPr/>
          </p:nvSpPr>
          <p:spPr bwMode="auto">
            <a:xfrm>
              <a:off x="683568" y="2348879"/>
              <a:ext cx="5400600" cy="4104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266700" indent="-266700" latinLnBrk="1">
                <a:spcBef>
                  <a:spcPct val="20000"/>
                </a:spcBef>
                <a:buFont typeface="Arial" panose="020B0604020202020204" pitchFamily="34" charset="0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2667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628650" indent="-180975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809625" indent="-180975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990600" indent="-180975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14478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19050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23622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28194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/>
                <a:t>01  &gt;&gt;&gt; wine.columns = wine.columns.str.replace(' ', '_')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/>
                <a:t>02  &gt;&gt;&gt; wine.head()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     type     fixed acidity     volatile acidity   ...   sulphates   alcohol   quality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0   red          7.4                    0.70          ...       0.56         9.4         5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1   red          7.8                    0.88          ...       0.68         9.8         5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2   red          7.8                    0.76          ...       0.65         9.8         5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3   red          11.2             </a:t>
              </a:r>
              <a:r>
                <a:rPr lang="es-ES" altLang="ko-KR" sz="800">
                  <a:solidFill>
                    <a:srgbClr val="258BCD"/>
                  </a:solidFill>
                </a:rPr>
                <a:t>   </a:t>
              </a:r>
              <a:r>
                <a:rPr lang="es-ES" altLang="ko-KR" sz="1000">
                  <a:solidFill>
                    <a:srgbClr val="258BCD"/>
                  </a:solidFill>
                </a:rPr>
                <a:t>   0.28          ...       0.58         9.8         6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4   red          7.4                    0.70          ...       0.56         9.4         5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[5 rows x 13 columns]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/>
                <a:t>03  &gt;&gt;&gt; wine.describe()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           fixed_acidity     volatile_acidity     ...       alcohol            quality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count   6497.000000      6497.000000      </a:t>
              </a:r>
              <a:r>
                <a:rPr lang="es-ES" altLang="ko-KR" sz="600">
                  <a:solidFill>
                    <a:srgbClr val="258BCD"/>
                  </a:solidFill>
                </a:rPr>
                <a:t> </a:t>
              </a:r>
              <a:r>
                <a:rPr lang="es-ES" altLang="ko-KR" sz="1000">
                  <a:solidFill>
                    <a:srgbClr val="258BCD"/>
                  </a:solidFill>
                </a:rPr>
                <a:t>...    6497.000000    6497.000000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mean     7.215307           0.339666         ...     10.491801      </a:t>
              </a:r>
              <a:r>
                <a:rPr lang="es-ES" altLang="ko-KR" sz="800">
                  <a:solidFill>
                    <a:srgbClr val="258BCD"/>
                  </a:solidFill>
                </a:rPr>
                <a:t>   </a:t>
              </a:r>
              <a:r>
                <a:rPr lang="es-ES" altLang="ko-KR" sz="1000">
                  <a:solidFill>
                    <a:srgbClr val="258BCD"/>
                  </a:solidFill>
                </a:rPr>
                <a:t>  5.818378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std        1.296434           </a:t>
              </a:r>
              <a:r>
                <a:rPr lang="es-ES" altLang="ko-KR" sz="300">
                  <a:solidFill>
                    <a:srgbClr val="258BCD"/>
                  </a:solidFill>
                </a:rPr>
                <a:t> </a:t>
              </a:r>
              <a:r>
                <a:rPr lang="es-ES" altLang="ko-KR" sz="1000">
                  <a:solidFill>
                    <a:srgbClr val="258BCD"/>
                  </a:solidFill>
                </a:rPr>
                <a:t>0.164636         ...     1.192712            0.873255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Min     </a:t>
              </a:r>
              <a:r>
                <a:rPr lang="es-ES" altLang="ko-KR" sz="900">
                  <a:solidFill>
                    <a:srgbClr val="258BCD"/>
                  </a:solidFill>
                </a:rPr>
                <a:t>  </a:t>
              </a:r>
              <a:r>
                <a:rPr lang="es-ES" altLang="ko-KR" sz="1000">
                  <a:solidFill>
                    <a:srgbClr val="258BCD"/>
                  </a:solidFill>
                </a:rPr>
                <a:t>3.800000         </a:t>
              </a:r>
              <a:r>
                <a:rPr lang="es-ES" altLang="ko-KR" sz="800">
                  <a:solidFill>
                    <a:srgbClr val="258BCD"/>
                  </a:solidFill>
                </a:rPr>
                <a:t>  </a:t>
              </a:r>
              <a:r>
                <a:rPr lang="es-ES" altLang="ko-KR" sz="1000">
                  <a:solidFill>
                    <a:srgbClr val="258BCD"/>
                  </a:solidFill>
                </a:rPr>
                <a:t> 0.080000         ...     8.000000           </a:t>
              </a:r>
              <a:r>
                <a:rPr lang="es-ES" altLang="ko-KR" sz="800">
                  <a:solidFill>
                    <a:srgbClr val="258BCD"/>
                  </a:solidFill>
                </a:rPr>
                <a:t> </a:t>
              </a:r>
              <a:r>
                <a:rPr lang="es-ES" altLang="ko-KR" sz="1000">
                  <a:solidFill>
                    <a:srgbClr val="258BCD"/>
                  </a:solidFill>
                </a:rPr>
                <a:t>3.000000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25%      6.400000         </a:t>
              </a:r>
              <a:r>
                <a:rPr lang="es-ES" altLang="ko-KR" sz="800">
                  <a:solidFill>
                    <a:srgbClr val="258BCD"/>
                  </a:solidFill>
                </a:rPr>
                <a:t>  </a:t>
              </a:r>
              <a:r>
                <a:rPr lang="es-ES" altLang="ko-KR" sz="1000">
                  <a:solidFill>
                    <a:srgbClr val="258BCD"/>
                  </a:solidFill>
                </a:rPr>
                <a:t> 0.230000         ...     9.500000            5.000000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50%      7.000000          </a:t>
              </a:r>
              <a:r>
                <a:rPr lang="es-ES" altLang="ko-KR" sz="700">
                  <a:solidFill>
                    <a:srgbClr val="258BCD"/>
                  </a:solidFill>
                </a:rPr>
                <a:t> </a:t>
              </a:r>
              <a:r>
                <a:rPr lang="es-ES" altLang="ko-KR" sz="1000">
                  <a:solidFill>
                    <a:srgbClr val="258BCD"/>
                  </a:solidFill>
                </a:rPr>
                <a:t> 0.290000         ...     10.300000          </a:t>
              </a:r>
              <a:r>
                <a:rPr lang="es-ES" altLang="ko-KR" sz="400">
                  <a:solidFill>
                    <a:srgbClr val="258BCD"/>
                  </a:solidFill>
                </a:rPr>
                <a:t> </a:t>
              </a:r>
              <a:r>
                <a:rPr lang="es-ES" altLang="ko-KR" sz="1000">
                  <a:solidFill>
                    <a:srgbClr val="258BCD"/>
                  </a:solidFill>
                </a:rPr>
                <a:t>6.000000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75%      7.700000         </a:t>
              </a:r>
              <a:r>
                <a:rPr lang="es-ES" altLang="ko-KR" sz="800">
                  <a:solidFill>
                    <a:srgbClr val="258BCD"/>
                  </a:solidFill>
                </a:rPr>
                <a:t>  </a:t>
              </a:r>
              <a:r>
                <a:rPr lang="es-ES" altLang="ko-KR" sz="1000">
                  <a:solidFill>
                    <a:srgbClr val="258BCD"/>
                  </a:solidFill>
                </a:rPr>
                <a:t> 0.400000         ...     11.300000          </a:t>
              </a:r>
              <a:r>
                <a:rPr lang="es-ES" altLang="ko-KR" sz="500">
                  <a:solidFill>
                    <a:srgbClr val="258BCD"/>
                  </a:solidFill>
                </a:rPr>
                <a:t> </a:t>
              </a:r>
              <a:r>
                <a:rPr lang="es-ES" altLang="ko-KR" sz="1000">
                  <a:solidFill>
                    <a:srgbClr val="258BCD"/>
                  </a:solidFill>
                </a:rPr>
                <a:t>6.000000 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max      15.900000        </a:t>
              </a:r>
              <a:r>
                <a:rPr lang="es-ES" altLang="ko-KR" sz="800">
                  <a:solidFill>
                    <a:srgbClr val="258BCD"/>
                  </a:solidFill>
                </a:rPr>
                <a:t> </a:t>
              </a:r>
              <a:r>
                <a:rPr lang="es-ES" altLang="ko-KR" sz="600">
                  <a:solidFill>
                    <a:srgbClr val="258BCD"/>
                  </a:solidFill>
                </a:rPr>
                <a:t> </a:t>
              </a:r>
              <a:r>
                <a:rPr lang="es-ES" altLang="ko-KR" sz="800">
                  <a:solidFill>
                    <a:srgbClr val="258BCD"/>
                  </a:solidFill>
                </a:rPr>
                <a:t> </a:t>
              </a:r>
              <a:r>
                <a:rPr lang="es-ES" altLang="ko-KR" sz="1000">
                  <a:solidFill>
                    <a:srgbClr val="258BCD"/>
                  </a:solidFill>
                </a:rPr>
                <a:t>1.580000         ...     14.900000         </a:t>
              </a:r>
              <a:r>
                <a:rPr lang="es-ES" altLang="ko-KR" sz="700">
                  <a:solidFill>
                    <a:srgbClr val="258BCD"/>
                  </a:solidFill>
                </a:rPr>
                <a:t>  </a:t>
              </a:r>
              <a:r>
                <a:rPr lang="es-ES" altLang="ko-KR" sz="100">
                  <a:solidFill>
                    <a:srgbClr val="258BCD"/>
                  </a:solidFill>
                </a:rPr>
                <a:t> </a:t>
              </a:r>
              <a:r>
                <a:rPr lang="es-ES" altLang="ko-KR" sz="1000">
                  <a:solidFill>
                    <a:srgbClr val="258BCD"/>
                  </a:solidFill>
                </a:rPr>
                <a:t>9.000000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endParaRPr lang="en-US" altLang="ko-KR" sz="1000">
                <a:solidFill>
                  <a:srgbClr val="258BCD"/>
                </a:solidFill>
              </a:endParaRP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[8 rows x 12 columns]</a:t>
              </a:r>
              <a:endParaRPr lang="es-ES" altLang="ko-KR" sz="1000">
                <a:solidFill>
                  <a:srgbClr val="258BC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19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줄기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테마">
  <a:themeElements>
    <a:clrScheme name="보라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52</TotalTime>
  <Words>13999</Words>
  <Application>Microsoft Office PowerPoint</Application>
  <PresentationFormat>와이드스크린</PresentationFormat>
  <Paragraphs>2334</Paragraphs>
  <Slides>130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130</vt:i4>
      </vt:variant>
    </vt:vector>
  </HeadingPairs>
  <TitlesOfParts>
    <vt:vector size="142" baseType="lpstr">
      <vt:lpstr>HelveticaNeue-Roman</vt:lpstr>
      <vt:lpstr>HY견고딕</vt:lpstr>
      <vt:lpstr>HY중고딕</vt:lpstr>
      <vt:lpstr>굴림</vt:lpstr>
      <vt:lpstr>맑은 고딕</vt:lpstr>
      <vt:lpstr>Arial</vt:lpstr>
      <vt:lpstr>Century Gothic</vt:lpstr>
      <vt:lpstr>Tahoma</vt:lpstr>
      <vt:lpstr>Wingdings</vt:lpstr>
      <vt:lpstr>Wingdings 3</vt:lpstr>
      <vt:lpstr>줄기</vt:lpstr>
      <vt:lpstr>Office 테마</vt:lpstr>
      <vt:lpstr>파이썬 14,15일차</vt:lpstr>
      <vt:lpstr>01. 빅데이터의 이해</vt:lpstr>
      <vt:lpstr>01. 빅데이터의 이해</vt:lpstr>
      <vt:lpstr>01. 빅데이터의 이해</vt:lpstr>
      <vt:lpstr>01. 빅데이터의 이해</vt:lpstr>
      <vt:lpstr>01. 빅데이터의 이해</vt:lpstr>
      <vt:lpstr>01. 빅데이터의 이해</vt:lpstr>
      <vt:lpstr>01. 빅데이터의 이해</vt:lpstr>
      <vt:lpstr>01. 빅데이터의 이해</vt:lpstr>
      <vt:lpstr>02. 빅데이터의 활용</vt:lpstr>
      <vt:lpstr>02. 빅데이터의 활용</vt:lpstr>
      <vt:lpstr>02. 빅데이터의 활용</vt:lpstr>
      <vt:lpstr>02. 빅데이터의 활용</vt:lpstr>
      <vt:lpstr>02. 빅데이터의 활용</vt:lpstr>
      <vt:lpstr>02. 빅데이터의 활용</vt:lpstr>
      <vt:lpstr>01. 빅데이터 산업의 이해</vt:lpstr>
      <vt:lpstr>01. 빅데이터 산업의 이해</vt:lpstr>
      <vt:lpstr>01. 빅데이터 산업의 이해</vt:lpstr>
      <vt:lpstr>01. 빅데이터 산업의 이해</vt:lpstr>
      <vt:lpstr>01. 빅데이터 산업의 이해</vt:lpstr>
      <vt:lpstr>01. 빅데이터 산업의 이해</vt:lpstr>
      <vt:lpstr>01. 빅데이터 산업의 이해</vt:lpstr>
      <vt:lpstr>01. 빅데이터 산업의 이해</vt:lpstr>
      <vt:lpstr>02. 빅데이터 분석 방법과 접근법</vt:lpstr>
      <vt:lpstr>02. 빅데이터 분석 방법과 접근법</vt:lpstr>
      <vt:lpstr>03. 빅데이터 분석을 위한 데이터 과학 방법론</vt:lpstr>
      <vt:lpstr>03. 빅데이터 분석을 위한 데이터 과학 방법론</vt:lpstr>
      <vt:lpstr>03. 빅데이터 분석을 위한 데이터 과학 방법론</vt:lpstr>
      <vt:lpstr>03. 빅데이터 분석을 위한 데이터 과학 방법론</vt:lpstr>
      <vt:lpstr>03. 빅데이터 분석을 위한 데이터 과학 방법론</vt:lpstr>
      <vt:lpstr>03. 빅데이터 분석을 위한 데이터 과학 방법론</vt:lpstr>
      <vt:lpstr>07. 데이터 분석을 위한 주요 라이브러리</vt:lpstr>
      <vt:lpstr>07. 데이터 분석을 위한 주요 라이브러리</vt:lpstr>
      <vt:lpstr>07. 데이터 분석을 위한 주요 라이브러리</vt:lpstr>
      <vt:lpstr>07. 데이터 분석을 위한 주요 라이브러리</vt:lpstr>
      <vt:lpstr>07. 데이터 분석을 위한 주요 라이브러리</vt:lpstr>
      <vt:lpstr>07. 데이터 분석을 위한 주요 라이브러리</vt:lpstr>
      <vt:lpstr>07. 데이터 분석을 위한 주요 라이브러리</vt:lpstr>
      <vt:lpstr>07. 데이터 분석을 위한 주요 라이브러리</vt:lpstr>
      <vt:lpstr>07. 데이터 분석을 위한 주요 라이브러리</vt:lpstr>
      <vt:lpstr>01. 네이버 API를 이용한 크롤링</vt:lpstr>
      <vt:lpstr>01. 네이버 API를 이용한 크롤링</vt:lpstr>
      <vt:lpstr>01. 네이버 API를 이용한 크롤링</vt:lpstr>
      <vt:lpstr>01. 네이버 API를 이용한 크롤링</vt:lpstr>
      <vt:lpstr>01. 네이버 API를 이용한 크롤링</vt:lpstr>
      <vt:lpstr>01. 네이버 API를 이용한 크롤링</vt:lpstr>
      <vt:lpstr>01. 네이버 API를 이용한 크롤링</vt:lpstr>
      <vt:lpstr>01. 네이버 API를 이용한 크롤링</vt:lpstr>
      <vt:lpstr>01. 네이버 API를 이용한 크롤링</vt:lpstr>
      <vt:lpstr>01. 네이버 API를 이용한 크롤링</vt:lpstr>
      <vt:lpstr>01. 네이버 API를 이용한 크롤링</vt:lpstr>
      <vt:lpstr>01. 네이버 API를 이용한 크롤링</vt:lpstr>
      <vt:lpstr>01. 네이버 API를 이용한 크롤링</vt:lpstr>
      <vt:lpstr>01. 네이버 API를 이용한 크롤링</vt:lpstr>
      <vt:lpstr>01. 네이버 API를 이용한 크롤링</vt:lpstr>
      <vt:lpstr>01. 네이버 API를 이용한 크롤링</vt:lpstr>
      <vt:lpstr>01. 네이버 API를 이용한 크롤링</vt:lpstr>
      <vt:lpstr>01. 네이버 API를 이용한 크롤링</vt:lpstr>
      <vt:lpstr>01. 네이버 API를 이용한 크롤링</vt:lpstr>
      <vt:lpstr>01. 네이버 API를 이용한 크롤링</vt:lpstr>
      <vt:lpstr>01. 네이버 API를 이용한 크롤링</vt:lpstr>
      <vt:lpstr>01. 네이버 API를 이용한 크롤링</vt:lpstr>
      <vt:lpstr>02. 공공데이터 API 기반 크롤링</vt:lpstr>
      <vt:lpstr>02. 공공데이터 API 기반 크롤링</vt:lpstr>
      <vt:lpstr>02. 공공데이터 API 기반 크롤링</vt:lpstr>
      <vt:lpstr>02. 공공데이터 API 기반 크롤링</vt:lpstr>
      <vt:lpstr>02. 공공데이터 API 기반 크롤링</vt:lpstr>
      <vt:lpstr>02. 공공데이터 API 기반 크롤링</vt:lpstr>
      <vt:lpstr>02. 공공데이터 API 기반 크롤링</vt:lpstr>
      <vt:lpstr>02. 공공데이터 API 기반 크롤링</vt:lpstr>
      <vt:lpstr>02. 공공데이터 API 기반 크롤링</vt:lpstr>
      <vt:lpstr>02. 공공데이터 API 기반 크롤링</vt:lpstr>
      <vt:lpstr>02. 공공데이터 API 기반 크롤링</vt:lpstr>
      <vt:lpstr>02. 공공데이터 API 기반 크롤링</vt:lpstr>
      <vt:lpstr>02. 공공데이터 API 기반 크롤링</vt:lpstr>
      <vt:lpstr>02. 공공데이터 API 기반 크롤링</vt:lpstr>
      <vt:lpstr>02. 공공데이터 API 기반 크롤링</vt:lpstr>
      <vt:lpstr>02. 공공데이터 API 기반 크롤링</vt:lpstr>
      <vt:lpstr>02. 공공데이터 API 기반 크롤링</vt:lpstr>
      <vt:lpstr>02. 공공데이터 API 기반 크롤링</vt:lpstr>
      <vt:lpstr>02. 공공데이터 API 기반 크롤링</vt:lpstr>
      <vt:lpstr>02. 공공데이터 API 기반 크롤링</vt:lpstr>
      <vt:lpstr>02. 공공데이터 API 기반 크롤링</vt:lpstr>
      <vt:lpstr>02. 공공데이터 API 기반 크롤링</vt:lpstr>
      <vt:lpstr>02. 공공데이터 API 기반 크롤링</vt:lpstr>
      <vt:lpstr>02. 공공데이터 API 기반 크롤링</vt:lpstr>
      <vt:lpstr>01. [기술 통계 분석 + 그래프] 와인 품질 예측하기</vt:lpstr>
      <vt:lpstr>01. [기술 통계 분석 + 그래프] 와인 품질 예측하기</vt:lpstr>
      <vt:lpstr>01. [기술 통계 분석 + 그래프] 와인 품질 예측하기</vt:lpstr>
      <vt:lpstr>01. [기술 통계 분석 + 그래프] 와인 품질 예측하기</vt:lpstr>
      <vt:lpstr>01. [기술 통계 분석 + 그래프] 와인 품질 예측하기</vt:lpstr>
      <vt:lpstr>01. [기술 통계 분석 + 그래프] 와인 품질 예측하기</vt:lpstr>
      <vt:lpstr>01. [기술 통계 분석 + 그래프] 와인 품질 예측하기</vt:lpstr>
      <vt:lpstr>01. [기술 통계 분석 + 그래프] 와인 품질 예측하기</vt:lpstr>
      <vt:lpstr>01. [기술 통계 분석 + 그래프] 와인 품질 예측하기</vt:lpstr>
      <vt:lpstr>01. [기술 통계 분석 + 그래프] 와인 품질 예측하기</vt:lpstr>
      <vt:lpstr>01. [기술 통계 분석 + 그래프] 와인 품질 예측하기</vt:lpstr>
      <vt:lpstr>01. [기술 통계 분석 + 그래프] 와인 품질 예측하기</vt:lpstr>
      <vt:lpstr>01. [기술 통계 분석 + 그래프] 와인 품질 예측하기</vt:lpstr>
      <vt:lpstr>01. [기술 통계 분석 + 그래프] 와인 품질 예측하기</vt:lpstr>
      <vt:lpstr>01. [기술 통계 분석 + 그래프] 와인 품질 예측하기</vt:lpstr>
      <vt:lpstr>01. [기술 통계 분석 + 그래프] 와인 품질 예측하기</vt:lpstr>
      <vt:lpstr>01. [기술 통계 분석 + 그래프] 와인 품질 예측하기</vt:lpstr>
      <vt:lpstr>01. [기술 통계 분석 + 그래프] 와인 품질 예측하기</vt:lpstr>
      <vt:lpstr>01. [기술 통계 분석 + 그래프] 와인 품질 예측하기</vt:lpstr>
      <vt:lpstr>01. [기술 통계 분석 + 그래프] 와인 품질 예측하기</vt:lpstr>
      <vt:lpstr>01. [기술 통계 분석 + 그래프] 와인 품질 예측하기</vt:lpstr>
      <vt:lpstr>01. [기술 통계 분석 + 그래프] 와인 품질 예측하기</vt:lpstr>
      <vt:lpstr>01. [기술 통계 분석 + 그래프] 와인 품질 예측하기</vt:lpstr>
      <vt:lpstr>01. [기술 통계 분석 + 그래프] 와인 품질 예측하기</vt:lpstr>
      <vt:lpstr>01. [기술 통계 분석 + 그래프] 와인 품질 예측하기</vt:lpstr>
      <vt:lpstr>01. [기술 통계 분석 + 그래프] 와인 품질 예측하기</vt:lpstr>
      <vt:lpstr>01. [기술 통계 분석 + 그래프] 와인 품질 예측하기</vt:lpstr>
      <vt:lpstr>02. [상관 분석 + 히트맵] 타이타닉호 생존율 분석하기</vt:lpstr>
      <vt:lpstr>02. [상관 분석 + 히트맵] 타이타닉호 생존율 분석하기</vt:lpstr>
      <vt:lpstr>02. [상관 분석 + 히트맵] 타이타닉호 생존율 분석하기</vt:lpstr>
      <vt:lpstr>02. [상관 분석 + 히트맵] 타이타닉호 생존율 분석하기</vt:lpstr>
      <vt:lpstr>02. [상관 분석 + 히트맵] 타이타닉호 생존율 분석하기</vt:lpstr>
      <vt:lpstr>02. [상관 분석 + 히트맵] 타이타닉호 생존율 분석하기</vt:lpstr>
      <vt:lpstr>02. [상관 분석 + 히트맵] 타이타닉호 생존율 분석하기</vt:lpstr>
      <vt:lpstr>02. [상관 분석 + 히트맵] 타이타닉호 생존율 분석하기</vt:lpstr>
      <vt:lpstr>02. [상관 분석 + 히트맵] 타이타닉호 생존율 분석하기</vt:lpstr>
      <vt:lpstr>02. [상관 분석 + 히트맵] 타이타닉호 생존율 분석하기</vt:lpstr>
      <vt:lpstr>02. [상관 분석 + 히트맵] 타이타닉호 생존율 분석하기</vt:lpstr>
      <vt:lpstr>02. [상관 분석 + 히트맵] 타이타닉호 생존율 분석하기</vt:lpstr>
      <vt:lpstr>02. [상관 분석 + 히트맵] 타이타닉호 생존율 분석하기</vt:lpstr>
      <vt:lpstr>02. [상관 분석 + 히트맵] 타이타닉호 생존율 분석하기</vt:lpstr>
      <vt:lpstr>02. [상관 분석 + 히트맵] 타이타닉호 생존율 분석하기</vt:lpstr>
      <vt:lpstr>02. [상관 분석 + 히트맵] 타이타닉호 생존율 분석하기</vt:lpstr>
      <vt:lpstr>02. [상관 분석 + 히트맵] 타이타닉호 생존율 분석하기</vt:lpstr>
    </vt:vector>
  </TitlesOfParts>
  <Company>3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파이썬 14일차</dc:title>
  <dc:creator>1</dc:creator>
  <cp:lastModifiedBy>1</cp:lastModifiedBy>
  <cp:revision>4</cp:revision>
  <dcterms:created xsi:type="dcterms:W3CDTF">2021-07-25T10:33:11Z</dcterms:created>
  <dcterms:modified xsi:type="dcterms:W3CDTF">2021-07-25T11:25:42Z</dcterms:modified>
</cp:coreProperties>
</file>